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notesMasterIdLst>
    <p:notesMasterId r:id="rId23"/>
  </p:notesMasterIdLst>
  <p:sldIdLst>
    <p:sldId id="256" r:id="rId3"/>
    <p:sldId id="359" r:id="rId4"/>
    <p:sldId id="368" r:id="rId5"/>
    <p:sldId id="369" r:id="rId6"/>
    <p:sldId id="353" r:id="rId7"/>
    <p:sldId id="370" r:id="rId8"/>
    <p:sldId id="371" r:id="rId9"/>
    <p:sldId id="372" r:id="rId10"/>
    <p:sldId id="373" r:id="rId11"/>
    <p:sldId id="374" r:id="rId12"/>
    <p:sldId id="375" r:id="rId13"/>
    <p:sldId id="377" r:id="rId14"/>
    <p:sldId id="376" r:id="rId15"/>
    <p:sldId id="378" r:id="rId16"/>
    <p:sldId id="379" r:id="rId17"/>
    <p:sldId id="380" r:id="rId18"/>
    <p:sldId id="381" r:id="rId19"/>
    <p:sldId id="382" r:id="rId20"/>
    <p:sldId id="383" r:id="rId21"/>
    <p:sldId id="38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83B57-AC4D-4D03-9667-F00AF8DF950F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223C0-31B4-4837-95EA-88451C8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215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F8167-498F-4E68-8465-5832D962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B334D-BA62-462A-A319-88B028B2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E3A-2792-41BD-8980-6592918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04E3-5860-48B5-9885-F9BDA685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560C-9844-45C0-A111-DF1B4D09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90D5-2A86-4F91-844A-F58613AB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4F4E7-C7C9-43C9-9092-484237A58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73D6-63C3-4FA6-870E-4C249E12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7A8DD-BF7F-40C6-AE27-1CF5EA90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8A348-C4A0-4ED3-9D2B-089510FC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51A79-BE44-43DA-B4EE-105B67D4C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9ACA5-2F04-4131-A408-6E4D98A1A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B378-BE8E-4055-891F-EE7B145D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B0E0-7C1C-400D-A7C1-5F8D5014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AA5D2-DDC4-4FB2-A810-218C59FB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6D102F-F220-4E57-BDD6-CCEBB93D58AF}"/>
              </a:ext>
            </a:extLst>
          </p:cNvPr>
          <p:cNvGrpSpPr/>
          <p:nvPr userDrawn="1"/>
        </p:nvGrpSpPr>
        <p:grpSpPr>
          <a:xfrm>
            <a:off x="12558029" y="1"/>
            <a:ext cx="1644047" cy="1816099"/>
            <a:chOff x="9433981" y="1"/>
            <a:chExt cx="1644047" cy="1816099"/>
          </a:xfrm>
        </p:grpSpPr>
        <p:sp>
          <p:nvSpPr>
            <p:cNvPr id="13" name="Rectangle: Folded Corner 12">
              <a:extLst>
                <a:ext uri="{FF2B5EF4-FFF2-40B4-BE49-F238E27FC236}">
                  <a16:creationId xmlns:a16="http://schemas.microsoft.com/office/drawing/2014/main" id="{8C7E1A5C-1B15-4E0A-8682-D203C7DE6B6B}"/>
                </a:ext>
              </a:extLst>
            </p:cNvPr>
            <p:cNvSpPr/>
            <p:nvPr userDrawn="1"/>
          </p:nvSpPr>
          <p:spPr>
            <a:xfrm>
              <a:off x="9433981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 dirty="0">
                  <a:solidFill>
                    <a:schemeClr val="accent2">
                      <a:lumMod val="50000"/>
                    </a:schemeClr>
                  </a:solidFill>
                </a:rPr>
                <a:t>(*Only available to Microsoft 365 subscribers)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830CBBC-4DBF-48F3-A80A-5B9A523158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1" b="5479"/>
            <a:stretch/>
          </p:blipFill>
          <p:spPr>
            <a:xfrm>
              <a:off x="10677978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07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90FBD-8BFA-4B84-953C-0640B2CC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24805-7669-45D4-8004-9309EBA1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B4EA-0E9E-48D2-9440-7A40EC0E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ECD8A-9BF3-4BB1-8774-D4BA0F47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34004-7F3E-4D38-80E2-E65D643A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EBA6-F134-4735-9D10-314FE339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77C42-16F0-43EF-A0AA-026B58868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425A-A399-494A-BB57-1BF6B45B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E3DFE-E825-46A3-B68C-92930C32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4572-E79B-4E53-904D-A3E493F6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AB28-D453-4124-91A5-CFF62849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6141-938E-4468-990B-87E5B2333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2529D-69F9-48E3-887F-D836E03CB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FDDCF-FE4E-4694-97C4-B0844331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F0D08-EFEB-4C98-A3B4-7D9677CD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C1F18-C4C0-4AD0-A09F-0D7ABC15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3871-EF8C-4D67-8C6C-35C96BC5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BBAC0-F926-4D3A-8E5D-0CF7763ED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B8BC6-ED1D-4B2D-A1A4-7D5CA9AED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12889-78D0-4614-A9CC-497D25EB1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2EB3F-1B0A-4C79-BE04-23B143FF8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2ECBB-B57E-40E2-8177-0DEBF5A9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D3657-1E72-46FC-95DC-9DF12DEF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7BF4C-FC7F-46A7-9F01-B438166F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F84C-4ACF-4982-881B-FCC402B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5AA87-AE44-4C05-878D-DD9EBDF9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B6375-0447-49D7-A840-AE02332E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0DB69-2B10-4229-A4FE-DFEF4A26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4C736-9ED1-40E4-A0D5-6C22A104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1B25E-3E29-4421-B6A3-5B0DE707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A20B2-40EB-4C1D-9126-3DAF2783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43A-9823-47F4-9926-15D90469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7B740-F945-4D35-8107-D2AC750D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01C86-3309-4597-AEBB-B445703CB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758-F425-416B-99B3-4450F523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A5A6C-520E-43A4-9A80-90BA53F1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EC946-9C5C-400B-8FC3-1F40A9AC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E0B7-8DB8-4A8B-B96B-54D9D11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CC827C-BAD5-4CE5-95E7-272D8D79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FC976-5C08-4D36-B35F-EF5D1EFF4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FBA8-5A28-47A3-AA84-12BFE021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C03C-EBC9-4992-9592-7C9EC3F3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5CA72-4FAB-43E1-A03F-90C6EC94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62C00-8537-44D8-85D2-38DB5877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A197D-FBFD-4704-BD5C-DD6823B87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D65A2-4B43-4956-9E4B-43449EE29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76C9-0A38-4FA7-97EA-51FA82F423B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6D27-D154-472B-B3FE-D006740C0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11D9F-F69D-47BE-9119-AD3DFA9C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12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9412A-AAD9-483D-9C01-C86D0D02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b="1"/>
              <a:t>Business Research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E610A-D91E-430C-BC96-332660AC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Chapter 4</a:t>
            </a:r>
          </a:p>
          <a:p>
            <a:r>
              <a:rPr lang="en-US" altLang="en-US" dirty="0"/>
              <a:t>Business Research Methods - William G. Zikmund</a:t>
            </a:r>
            <a:endParaRPr lang="en-US" dirty="0"/>
          </a:p>
        </p:txBody>
      </p:sp>
      <p:sp>
        <p:nvSpPr>
          <p:cNvPr id="48" name="Arc 4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61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BF48-1335-4BB6-83C1-4284AC4B9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Uncertainty Influences the Type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60CFA-C640-4575-A46D-69D0D2BBB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C74E0F-5073-45C3-9C1C-5A47C78DF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81" y="1353337"/>
            <a:ext cx="11028052" cy="4710112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E94DA3-FC8E-4593-B0EB-3D57E480F51E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73870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2529-91EC-484B-9B0B-5D496B4D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7116"/>
          </a:xfrm>
        </p:spPr>
        <p:txBody>
          <a:bodyPr/>
          <a:lstStyle/>
          <a:p>
            <a:r>
              <a:rPr lang="en-US" b="1" dirty="0"/>
              <a:t>Stages in the Research Process</a:t>
            </a:r>
          </a:p>
        </p:txBody>
      </p:sp>
      <p:sp>
        <p:nvSpPr>
          <p:cNvPr id="33" name="Shape">
            <a:extLst>
              <a:ext uri="{FF2B5EF4-FFF2-40B4-BE49-F238E27FC236}">
                <a16:creationId xmlns:a16="http://schemas.microsoft.com/office/drawing/2014/main" id="{F59402F9-2F33-4C35-BE59-AABE5A503B43}"/>
              </a:ext>
            </a:extLst>
          </p:cNvPr>
          <p:cNvSpPr/>
          <p:nvPr/>
        </p:nvSpPr>
        <p:spPr>
          <a:xfrm>
            <a:off x="8110039" y="4647808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71" y="0"/>
                </a:lnTo>
                <a:lnTo>
                  <a:pt x="17176" y="0"/>
                </a:lnTo>
                <a:cubicBezTo>
                  <a:pt x="19623" y="0"/>
                  <a:pt x="21600" y="4813"/>
                  <a:pt x="21600" y="10771"/>
                </a:cubicBezTo>
                <a:lnTo>
                  <a:pt x="21600" y="10771"/>
                </a:lnTo>
                <a:cubicBezTo>
                  <a:pt x="21600" y="16730"/>
                  <a:pt x="19624" y="21543"/>
                  <a:pt x="17176" y="21543"/>
                </a:cubicBezTo>
                <a:lnTo>
                  <a:pt x="0" y="21543"/>
                </a:lnTo>
                <a:close/>
              </a:path>
            </a:pathLst>
          </a:custGeom>
          <a:solidFill>
            <a:srgbClr val="4CC1EF">
              <a:lumMod val="5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06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Shape">
            <a:extLst>
              <a:ext uri="{FF2B5EF4-FFF2-40B4-BE49-F238E27FC236}">
                <a16:creationId xmlns:a16="http://schemas.microsoft.com/office/drawing/2014/main" id="{170DABDC-20D4-47C2-8077-39F6657B4C28}"/>
              </a:ext>
            </a:extLst>
          </p:cNvPr>
          <p:cNvSpPr/>
          <p:nvPr/>
        </p:nvSpPr>
        <p:spPr>
          <a:xfrm>
            <a:off x="7441860" y="2113575"/>
            <a:ext cx="2090240" cy="2980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600" extrusionOk="0">
                <a:moveTo>
                  <a:pt x="0" y="0"/>
                </a:moveTo>
                <a:lnTo>
                  <a:pt x="6872" y="0"/>
                </a:lnTo>
                <a:lnTo>
                  <a:pt x="20884" y="9907"/>
                </a:lnTo>
                <a:cubicBezTo>
                  <a:pt x="21600" y="10414"/>
                  <a:pt x="21600" y="11238"/>
                  <a:pt x="20884" y="11744"/>
                </a:cubicBezTo>
                <a:lnTo>
                  <a:pt x="6945" y="21600"/>
                </a:lnTo>
                <a:lnTo>
                  <a:pt x="73" y="21600"/>
                </a:lnTo>
                <a:lnTo>
                  <a:pt x="14011" y="11744"/>
                </a:lnTo>
                <a:cubicBezTo>
                  <a:pt x="14728" y="11238"/>
                  <a:pt x="14728" y="10414"/>
                  <a:pt x="14011" y="9907"/>
                </a:cubicBezTo>
                <a:lnTo>
                  <a:pt x="0" y="0"/>
                </a:lnTo>
                <a:close/>
              </a:path>
            </a:pathLst>
          </a:custGeom>
          <a:solidFill>
            <a:srgbClr val="4CC1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B6372284-03B2-4A79-A49B-8403AF731910}"/>
              </a:ext>
            </a:extLst>
          </p:cNvPr>
          <p:cNvSpPr/>
          <p:nvPr/>
        </p:nvSpPr>
        <p:spPr>
          <a:xfrm>
            <a:off x="7021229" y="2112390"/>
            <a:ext cx="1088810" cy="453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25" y="21600"/>
                </a:moveTo>
                <a:lnTo>
                  <a:pt x="0" y="0"/>
                </a:lnTo>
                <a:lnTo>
                  <a:pt x="21600" y="0"/>
                </a:lnTo>
                <a:lnTo>
                  <a:pt x="17322" y="21600"/>
                </a:lnTo>
                <a:close/>
              </a:path>
            </a:pathLst>
          </a:custGeom>
          <a:solidFill>
            <a:srgbClr val="4CC1EF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05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D62169DD-8AAD-426C-94E7-A4FDE994A7D7}"/>
              </a:ext>
            </a:extLst>
          </p:cNvPr>
          <p:cNvSpPr/>
          <p:nvPr/>
        </p:nvSpPr>
        <p:spPr>
          <a:xfrm>
            <a:off x="6363084" y="2113575"/>
            <a:ext cx="2090240" cy="2980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600" extrusionOk="0">
                <a:moveTo>
                  <a:pt x="0" y="0"/>
                </a:moveTo>
                <a:lnTo>
                  <a:pt x="6872" y="0"/>
                </a:lnTo>
                <a:lnTo>
                  <a:pt x="20884" y="9907"/>
                </a:lnTo>
                <a:cubicBezTo>
                  <a:pt x="21600" y="10414"/>
                  <a:pt x="21600" y="11238"/>
                  <a:pt x="20884" y="11744"/>
                </a:cubicBezTo>
                <a:lnTo>
                  <a:pt x="6945" y="21600"/>
                </a:lnTo>
                <a:lnTo>
                  <a:pt x="73" y="21600"/>
                </a:lnTo>
                <a:lnTo>
                  <a:pt x="14011" y="11744"/>
                </a:lnTo>
                <a:cubicBezTo>
                  <a:pt x="14728" y="11238"/>
                  <a:pt x="14728" y="10414"/>
                  <a:pt x="14011" y="9907"/>
                </a:cubicBezTo>
                <a:lnTo>
                  <a:pt x="0" y="0"/>
                </a:lnTo>
                <a:close/>
              </a:path>
            </a:pathLst>
          </a:custGeom>
          <a:solidFill>
            <a:srgbClr val="A2B969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2ADF8E17-7557-4D28-AF57-BE35993F79DF}"/>
              </a:ext>
            </a:extLst>
          </p:cNvPr>
          <p:cNvSpPr/>
          <p:nvPr/>
        </p:nvSpPr>
        <p:spPr>
          <a:xfrm>
            <a:off x="5948064" y="4647808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47" y="0"/>
                </a:lnTo>
                <a:lnTo>
                  <a:pt x="17176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A2B969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04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B1A9E79F-CD27-4CD9-90A2-8581C070FF72}"/>
              </a:ext>
            </a:extLst>
          </p:cNvPr>
          <p:cNvSpPr/>
          <p:nvPr/>
        </p:nvSpPr>
        <p:spPr>
          <a:xfrm>
            <a:off x="5284309" y="2113575"/>
            <a:ext cx="2090240" cy="2980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600" extrusionOk="0">
                <a:moveTo>
                  <a:pt x="0" y="0"/>
                </a:moveTo>
                <a:lnTo>
                  <a:pt x="6872" y="0"/>
                </a:lnTo>
                <a:lnTo>
                  <a:pt x="20884" y="9907"/>
                </a:lnTo>
                <a:cubicBezTo>
                  <a:pt x="21600" y="10414"/>
                  <a:pt x="21600" y="11238"/>
                  <a:pt x="20884" y="11744"/>
                </a:cubicBezTo>
                <a:lnTo>
                  <a:pt x="6945" y="21600"/>
                </a:lnTo>
                <a:lnTo>
                  <a:pt x="73" y="21600"/>
                </a:lnTo>
                <a:lnTo>
                  <a:pt x="14011" y="11744"/>
                </a:lnTo>
                <a:cubicBezTo>
                  <a:pt x="14728" y="11238"/>
                  <a:pt x="14728" y="10414"/>
                  <a:pt x="14011" y="9907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C4C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1FCEB786-C911-4469-85AF-3D8E248B9D63}"/>
              </a:ext>
            </a:extLst>
          </p:cNvPr>
          <p:cNvSpPr/>
          <p:nvPr/>
        </p:nvSpPr>
        <p:spPr>
          <a:xfrm>
            <a:off x="4860786" y="2112390"/>
            <a:ext cx="1088808" cy="453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2" y="21600"/>
                </a:moveTo>
                <a:lnTo>
                  <a:pt x="0" y="0"/>
                </a:lnTo>
                <a:lnTo>
                  <a:pt x="21600" y="0"/>
                </a:lnTo>
                <a:lnTo>
                  <a:pt x="17299" y="21600"/>
                </a:lnTo>
                <a:close/>
              </a:path>
            </a:pathLst>
          </a:custGeom>
          <a:solidFill>
            <a:srgbClr val="FFCC4C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03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5BCB7-FF3D-4692-A4E4-E24A34B4472D}"/>
              </a:ext>
            </a:extLst>
          </p:cNvPr>
          <p:cNvSpPr/>
          <p:nvPr/>
        </p:nvSpPr>
        <p:spPr>
          <a:xfrm>
            <a:off x="4205534" y="2113575"/>
            <a:ext cx="2090240" cy="2980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600" extrusionOk="0">
                <a:moveTo>
                  <a:pt x="0" y="0"/>
                </a:moveTo>
                <a:lnTo>
                  <a:pt x="6872" y="0"/>
                </a:lnTo>
                <a:lnTo>
                  <a:pt x="20884" y="9907"/>
                </a:lnTo>
                <a:cubicBezTo>
                  <a:pt x="21600" y="10414"/>
                  <a:pt x="21600" y="11238"/>
                  <a:pt x="20884" y="11744"/>
                </a:cubicBezTo>
                <a:lnTo>
                  <a:pt x="6945" y="21600"/>
                </a:lnTo>
                <a:lnTo>
                  <a:pt x="73" y="21600"/>
                </a:lnTo>
                <a:lnTo>
                  <a:pt x="14011" y="11744"/>
                </a:lnTo>
                <a:cubicBezTo>
                  <a:pt x="14728" y="11238"/>
                  <a:pt x="14728" y="10414"/>
                  <a:pt x="14011" y="9907"/>
                </a:cubicBezTo>
                <a:lnTo>
                  <a:pt x="0" y="0"/>
                </a:lnTo>
                <a:close/>
              </a:path>
            </a:pathLst>
          </a:custGeom>
          <a:solidFill>
            <a:srgbClr val="F7931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C4915177-E081-4BAC-9D95-5EF86961CD45}"/>
              </a:ext>
            </a:extLst>
          </p:cNvPr>
          <p:cNvSpPr/>
          <p:nvPr/>
        </p:nvSpPr>
        <p:spPr>
          <a:xfrm>
            <a:off x="3797226" y="4647808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47" y="0"/>
                </a:lnTo>
                <a:lnTo>
                  <a:pt x="17153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7931F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02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D0D8762E-DDB8-4BCA-AE9C-9A23B1A7ED01}"/>
              </a:ext>
            </a:extLst>
          </p:cNvPr>
          <p:cNvSpPr/>
          <p:nvPr/>
        </p:nvSpPr>
        <p:spPr>
          <a:xfrm>
            <a:off x="3126759" y="2113575"/>
            <a:ext cx="2090240" cy="29808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600" extrusionOk="0">
                <a:moveTo>
                  <a:pt x="0" y="0"/>
                </a:moveTo>
                <a:lnTo>
                  <a:pt x="6872" y="0"/>
                </a:lnTo>
                <a:lnTo>
                  <a:pt x="20884" y="9907"/>
                </a:lnTo>
                <a:cubicBezTo>
                  <a:pt x="21600" y="10414"/>
                  <a:pt x="21600" y="11238"/>
                  <a:pt x="20884" y="11744"/>
                </a:cubicBezTo>
                <a:lnTo>
                  <a:pt x="6945" y="21600"/>
                </a:lnTo>
                <a:lnTo>
                  <a:pt x="73" y="21600"/>
                </a:lnTo>
                <a:lnTo>
                  <a:pt x="14011" y="11744"/>
                </a:lnTo>
                <a:cubicBezTo>
                  <a:pt x="14728" y="11238"/>
                  <a:pt x="14728" y="10414"/>
                  <a:pt x="14011" y="9907"/>
                </a:cubicBezTo>
                <a:lnTo>
                  <a:pt x="0" y="0"/>
                </a:lnTo>
                <a:close/>
              </a:path>
            </a:pathLst>
          </a:custGeom>
          <a:solidFill>
            <a:srgbClr val="C13018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A7D4EB25-26BE-492D-80C7-E510760DF125}"/>
              </a:ext>
            </a:extLst>
          </p:cNvPr>
          <p:cNvSpPr/>
          <p:nvPr/>
        </p:nvSpPr>
        <p:spPr>
          <a:xfrm>
            <a:off x="2708418" y="2112390"/>
            <a:ext cx="1088808" cy="453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10800"/>
                </a:moveTo>
                <a:lnTo>
                  <a:pt x="0" y="10800"/>
                </a:lnTo>
                <a:cubicBezTo>
                  <a:pt x="0" y="4837"/>
                  <a:pt x="2021" y="0"/>
                  <a:pt x="4513" y="0"/>
                </a:cubicBezTo>
                <a:lnTo>
                  <a:pt x="21600" y="0"/>
                </a:lnTo>
                <a:lnTo>
                  <a:pt x="17322" y="21544"/>
                </a:lnTo>
                <a:lnTo>
                  <a:pt x="4513" y="21544"/>
                </a:lnTo>
                <a:cubicBezTo>
                  <a:pt x="2021" y="21600"/>
                  <a:pt x="0" y="16763"/>
                  <a:pt x="0" y="10800"/>
                </a:cubicBezTo>
                <a:close/>
              </a:path>
            </a:pathLst>
          </a:custGeom>
          <a:solidFill>
            <a:srgbClr val="C13018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01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9630B9-5F72-42B4-88FC-00C81B84A039}"/>
              </a:ext>
            </a:extLst>
          </p:cNvPr>
          <p:cNvSpPr txBox="1"/>
          <p:nvPr/>
        </p:nvSpPr>
        <p:spPr>
          <a:xfrm>
            <a:off x="3700454" y="5133317"/>
            <a:ext cx="1516545" cy="646331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Planning a research design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E3718FB-DC43-4B62-B156-4C772FFE8FCD}"/>
              </a:ext>
            </a:extLst>
          </p:cNvPr>
          <p:cNvSpPr txBox="1"/>
          <p:nvPr/>
        </p:nvSpPr>
        <p:spPr>
          <a:xfrm>
            <a:off x="6055867" y="5156712"/>
            <a:ext cx="1858070" cy="369332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Collecting the data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4226A5-8CC2-41CD-89A7-CDDA5E4729D3}"/>
              </a:ext>
            </a:extLst>
          </p:cNvPr>
          <p:cNvSpPr txBox="1"/>
          <p:nvPr/>
        </p:nvSpPr>
        <p:spPr>
          <a:xfrm>
            <a:off x="8752805" y="5081135"/>
            <a:ext cx="2829595" cy="646331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Formulating the conclusions and preparing the report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A49167-7E2C-4FE7-80DA-AF7E30F8ED0B}"/>
              </a:ext>
            </a:extLst>
          </p:cNvPr>
          <p:cNvSpPr txBox="1"/>
          <p:nvPr/>
        </p:nvSpPr>
        <p:spPr>
          <a:xfrm>
            <a:off x="1292317" y="1692942"/>
            <a:ext cx="2234123" cy="646331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Defining the research objectives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7C69D35-6198-4711-9F89-0F36DD281188}"/>
              </a:ext>
            </a:extLst>
          </p:cNvPr>
          <p:cNvSpPr txBox="1"/>
          <p:nvPr/>
        </p:nvSpPr>
        <p:spPr>
          <a:xfrm>
            <a:off x="4884851" y="1646775"/>
            <a:ext cx="1899015" cy="369332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Planning a sample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AA698B1-E260-493F-8AEB-3CF0F7071507}"/>
              </a:ext>
            </a:extLst>
          </p:cNvPr>
          <p:cNvSpPr txBox="1"/>
          <p:nvPr/>
        </p:nvSpPr>
        <p:spPr>
          <a:xfrm>
            <a:off x="7208527" y="1622677"/>
            <a:ext cx="1989137" cy="369332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Analyzing the data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DB96FB20-E556-4272-8F2D-64A1140AECC1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4799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/>
      <p:bldP spid="48" grpId="0"/>
      <p:bldP spid="51" grpId="0"/>
      <p:bldP spid="54" grpId="0"/>
      <p:bldP spid="57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0ABEA-86E8-47CD-88D3-BE026222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2232-7246-4CA8-8399-0FFDA6002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57E72A-93DD-4853-9A2E-EA829874E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7" y="57150"/>
            <a:ext cx="7972425" cy="6743700"/>
          </a:xfrm>
          <a:prstGeom prst="rect">
            <a:avLst/>
          </a:prstGeom>
        </p:spPr>
      </p:pic>
      <p:sp>
        <p:nvSpPr>
          <p:cNvPr id="8" name="Shape">
            <a:extLst>
              <a:ext uri="{FF2B5EF4-FFF2-40B4-BE49-F238E27FC236}">
                <a16:creationId xmlns:a16="http://schemas.microsoft.com/office/drawing/2014/main" id="{069B36C7-1A29-4074-821A-A94666C4B237}"/>
              </a:ext>
            </a:extLst>
          </p:cNvPr>
          <p:cNvSpPr/>
          <p:nvPr/>
        </p:nvSpPr>
        <p:spPr>
          <a:xfrm>
            <a:off x="2477599" y="801016"/>
            <a:ext cx="1088808" cy="453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10800"/>
                </a:moveTo>
                <a:lnTo>
                  <a:pt x="0" y="10800"/>
                </a:lnTo>
                <a:cubicBezTo>
                  <a:pt x="0" y="4837"/>
                  <a:pt x="2021" y="0"/>
                  <a:pt x="4513" y="0"/>
                </a:cubicBezTo>
                <a:lnTo>
                  <a:pt x="21600" y="0"/>
                </a:lnTo>
                <a:lnTo>
                  <a:pt x="17322" y="21544"/>
                </a:lnTo>
                <a:lnTo>
                  <a:pt x="4513" y="21544"/>
                </a:lnTo>
                <a:cubicBezTo>
                  <a:pt x="2021" y="21600"/>
                  <a:pt x="0" y="16763"/>
                  <a:pt x="0" y="10800"/>
                </a:cubicBezTo>
                <a:close/>
              </a:path>
            </a:pathLst>
          </a:custGeom>
          <a:solidFill>
            <a:srgbClr val="C13018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01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Shape">
            <a:extLst>
              <a:ext uri="{FF2B5EF4-FFF2-40B4-BE49-F238E27FC236}">
                <a16:creationId xmlns:a16="http://schemas.microsoft.com/office/drawing/2014/main" id="{E61788DC-EAFA-4EF4-A468-F938FD262B2F}"/>
              </a:ext>
            </a:extLst>
          </p:cNvPr>
          <p:cNvSpPr/>
          <p:nvPr/>
        </p:nvSpPr>
        <p:spPr>
          <a:xfrm>
            <a:off x="2478782" y="3928717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47" y="0"/>
                </a:lnTo>
                <a:lnTo>
                  <a:pt x="17153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7931F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02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02986866-681D-4450-86F2-971612C4A16E}"/>
              </a:ext>
            </a:extLst>
          </p:cNvPr>
          <p:cNvSpPr/>
          <p:nvPr/>
        </p:nvSpPr>
        <p:spPr>
          <a:xfrm>
            <a:off x="6955916" y="681037"/>
            <a:ext cx="1088808" cy="453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2" y="21600"/>
                </a:moveTo>
                <a:lnTo>
                  <a:pt x="0" y="0"/>
                </a:lnTo>
                <a:lnTo>
                  <a:pt x="21600" y="0"/>
                </a:lnTo>
                <a:lnTo>
                  <a:pt x="17299" y="21600"/>
                </a:lnTo>
                <a:close/>
              </a:path>
            </a:pathLst>
          </a:custGeom>
          <a:solidFill>
            <a:srgbClr val="FFCC4C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t>03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F3798AE8-322D-488E-94F6-F4C2595E9B24}"/>
              </a:ext>
            </a:extLst>
          </p:cNvPr>
          <p:cNvSpPr/>
          <p:nvPr/>
        </p:nvSpPr>
        <p:spPr>
          <a:xfrm>
            <a:off x="6955916" y="2082161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47" y="0"/>
                </a:lnTo>
                <a:lnTo>
                  <a:pt x="17176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A2B969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04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F10E4DD6-DAA9-46F9-B94A-4B34AE30BCD7}"/>
              </a:ext>
            </a:extLst>
          </p:cNvPr>
          <p:cNvSpPr/>
          <p:nvPr/>
        </p:nvSpPr>
        <p:spPr>
          <a:xfrm>
            <a:off x="7198782" y="4086406"/>
            <a:ext cx="1088810" cy="453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25" y="21600"/>
                </a:moveTo>
                <a:lnTo>
                  <a:pt x="0" y="0"/>
                </a:lnTo>
                <a:lnTo>
                  <a:pt x="21600" y="0"/>
                </a:lnTo>
                <a:lnTo>
                  <a:pt x="17322" y="21600"/>
                </a:lnTo>
                <a:close/>
              </a:path>
            </a:pathLst>
          </a:custGeom>
          <a:solidFill>
            <a:srgbClr val="4CC1EF">
              <a:lumMod val="75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05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Shape">
            <a:extLst>
              <a:ext uri="{FF2B5EF4-FFF2-40B4-BE49-F238E27FC236}">
                <a16:creationId xmlns:a16="http://schemas.microsoft.com/office/drawing/2014/main" id="{8F2E6931-C2C1-4B6F-A1F0-395ADCB48E47}"/>
              </a:ext>
            </a:extLst>
          </p:cNvPr>
          <p:cNvSpPr/>
          <p:nvPr/>
        </p:nvSpPr>
        <p:spPr>
          <a:xfrm>
            <a:off x="7311048" y="6042246"/>
            <a:ext cx="1087625" cy="44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71" y="0"/>
                </a:lnTo>
                <a:lnTo>
                  <a:pt x="17176" y="0"/>
                </a:lnTo>
                <a:cubicBezTo>
                  <a:pt x="19623" y="0"/>
                  <a:pt x="21600" y="4813"/>
                  <a:pt x="21600" y="10771"/>
                </a:cubicBezTo>
                <a:lnTo>
                  <a:pt x="21600" y="10771"/>
                </a:lnTo>
                <a:cubicBezTo>
                  <a:pt x="21600" y="16730"/>
                  <a:pt x="19624" y="21543"/>
                  <a:pt x="17176" y="21543"/>
                </a:cubicBezTo>
                <a:lnTo>
                  <a:pt x="0" y="21543"/>
                </a:lnTo>
                <a:close/>
              </a:path>
            </a:pathLst>
          </a:custGeom>
          <a:solidFill>
            <a:srgbClr val="4CC1EF">
              <a:lumMod val="5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06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0876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5A817-CFE1-4612-9F01-DE52ABD6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research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EEF9-07F9-4431-ADBC-FB8DB0837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objectives are the goals to be achieved by conducting research. </a:t>
            </a:r>
          </a:p>
          <a:p>
            <a:r>
              <a:rPr lang="en-US" dirty="0"/>
              <a:t>In consulting, the term deliverables is often used to describe the objectives to a research client. </a:t>
            </a:r>
          </a:p>
          <a:p>
            <a:r>
              <a:rPr lang="en-US" dirty="0"/>
              <a:t>The research objective may be to simply clarify a situation, define an opportunity, or monitor and evaluate current business operations.</a:t>
            </a:r>
          </a:p>
          <a:p>
            <a:r>
              <a:rPr lang="en-US" dirty="0"/>
              <a:t>This process is oriented more toward discovery than confirmation or justification</a:t>
            </a:r>
          </a:p>
          <a:p>
            <a:r>
              <a:rPr lang="en-US" dirty="0"/>
              <a:t>Defining the decision situation must precede the research objectives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4AEEA7E-8DB2-4948-94CD-A82A893EF273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2697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2CDF-2684-483C-9E44-164A8EB40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5407"/>
          </a:xfrm>
        </p:spPr>
        <p:txBody>
          <a:bodyPr/>
          <a:lstStyle/>
          <a:p>
            <a:r>
              <a:rPr lang="en-US" dirty="0"/>
              <a:t>Defining the research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DD94C-7E4A-45C0-8F3A-F6855C4C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79" y="1177555"/>
            <a:ext cx="1100461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Exploratory research : previous research, pilot study</a:t>
            </a:r>
          </a:p>
          <a:p>
            <a:r>
              <a:rPr lang="en-US" dirty="0"/>
              <a:t>Previous research : </a:t>
            </a:r>
          </a:p>
          <a:p>
            <a:pPr lvl="1"/>
            <a:r>
              <a:rPr lang="en-US" dirty="0"/>
              <a:t>Literature Review: A directed search of published works, including periodicals and books, that discusses theory and presents empirical results that are relevant to the topic at hand. It is a fundamental requirement of a research report.</a:t>
            </a:r>
          </a:p>
          <a:p>
            <a:r>
              <a:rPr lang="en-US" dirty="0"/>
              <a:t>Pilot Study: A small-scale research project that collects data from respondents similar to those to be used in the full study.</a:t>
            </a:r>
          </a:p>
          <a:p>
            <a:pPr lvl="1"/>
            <a:r>
              <a:rPr lang="en-US" dirty="0"/>
              <a:t>A pretest is a very descriptive term indicating a small-scale study in which the results are preliminary and intended only to assist in design of a subsequent study.</a:t>
            </a:r>
          </a:p>
          <a:p>
            <a:pPr lvl="1"/>
            <a:r>
              <a:rPr lang="en-US" dirty="0"/>
              <a:t>Focus Group: A small group discussion about some research topic led by a moderator who guides discussion among the participants.</a:t>
            </a:r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09A9F7-597C-4160-A802-B8D2E65F04CD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7181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6F7D6-0281-4878-9060-49FAE7A0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/>
          <a:lstStyle/>
          <a:p>
            <a:r>
              <a:rPr lang="en-US" dirty="0"/>
              <a:t>Defining the research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CC1BB-5670-4955-B49C-42C4E642A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1319598"/>
            <a:ext cx="10515600" cy="4351338"/>
          </a:xfrm>
        </p:spPr>
        <p:txBody>
          <a:bodyPr/>
          <a:lstStyle/>
          <a:p>
            <a:r>
              <a:rPr lang="en-US" dirty="0"/>
              <a:t>formally state the research objectives</a:t>
            </a:r>
          </a:p>
          <a:p>
            <a:r>
              <a:rPr lang="en-US" dirty="0"/>
              <a:t>Linking Decision Statements, Research Objectives, and Research Hypotheses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E05A1-0A5C-4F85-A649-32CB2EB9F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31" y="2719572"/>
            <a:ext cx="8527419" cy="3274947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1533A1-4FE4-4E14-B226-EAE08CE86898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9983607-81FE-4892-AE15-322C30634708}"/>
              </a:ext>
            </a:extLst>
          </p:cNvPr>
          <p:cNvSpPr txBox="1">
            <a:spLocks/>
          </p:cNvSpPr>
          <p:nvPr/>
        </p:nvSpPr>
        <p:spPr>
          <a:xfrm>
            <a:off x="0" y="6253273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98146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1018-B7BA-406C-966D-878A824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the Research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D6E89-06E5-4A7E-AAAA-A7D7A114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research design is a master plan that specifies the methods and procedures for collecting and analyzing the needed information. A research design provides a framework or plan of action for the research. </a:t>
            </a:r>
          </a:p>
          <a:p>
            <a:r>
              <a:rPr lang="en-US" dirty="0"/>
              <a:t>Selection of basic research method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D9677B7-A3B2-4B33-AB08-53C8CE7D71A8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05365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38B0-C7A5-4E3D-A6BE-1A4958EAA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266"/>
          </a:xfrm>
        </p:spPr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45DDA-00BF-42BB-91A3-C0EF0FE95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242"/>
            <a:ext cx="10515600" cy="4351338"/>
          </a:xfrm>
        </p:spPr>
        <p:txBody>
          <a:bodyPr/>
          <a:lstStyle/>
          <a:p>
            <a:r>
              <a:rPr lang="en-US" dirty="0"/>
              <a:t>Sampling involves any procedure that draws conclusions based on measurements of a portion of the population</a:t>
            </a:r>
          </a:p>
          <a:p>
            <a:r>
              <a:rPr lang="en-US" dirty="0"/>
              <a:t>Who is to be sampled?</a:t>
            </a:r>
          </a:p>
          <a:p>
            <a:r>
              <a:rPr lang="en-US" dirty="0"/>
              <a:t>How big should the sample be?</a:t>
            </a:r>
          </a:p>
          <a:p>
            <a:r>
              <a:rPr lang="en-US" dirty="0"/>
              <a:t>Select the sampling units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F49FD4D-1CA5-4A9E-B0CB-67A386252AD9}"/>
              </a:ext>
            </a:extLst>
          </p:cNvPr>
          <p:cNvSpPr txBox="1">
            <a:spLocks/>
          </p:cNvSpPr>
          <p:nvPr/>
        </p:nvSpPr>
        <p:spPr>
          <a:xfrm>
            <a:off x="0" y="6311900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3074" name="Picture 2" descr="Probability Sampling Methods Explained with Python | by 👩🏻‍💻 Kessie  Zhang | Towards Data Science">
            <a:extLst>
              <a:ext uri="{FF2B5EF4-FFF2-40B4-BE49-F238E27FC236}">
                <a16:creationId xmlns:a16="http://schemas.microsoft.com/office/drawing/2014/main" id="{7885BA35-4D4D-4B08-83D2-284E81CE3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736" y="2723322"/>
            <a:ext cx="4907303" cy="327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91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829B-672C-4ACD-BF83-0B3CFBDD1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0A61D-3D4C-4C2F-9F4A-1326E72F1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Obtrusive Methods</a:t>
            </a:r>
          </a:p>
          <a:p>
            <a:pPr lvl="1"/>
            <a:r>
              <a:rPr lang="en-US" dirty="0"/>
              <a:t>Surveys require direct participation by research respondents. </a:t>
            </a:r>
          </a:p>
          <a:p>
            <a:pPr lvl="1"/>
            <a:r>
              <a:rPr lang="en-US" dirty="0"/>
              <a:t>This may involve filling out a questionnaire or interacting with an interviewer. </a:t>
            </a:r>
          </a:p>
          <a:p>
            <a:r>
              <a:rPr lang="en-US" dirty="0"/>
              <a:t>Unobtrusive methods</a:t>
            </a:r>
          </a:p>
        </p:txBody>
      </p:sp>
      <p:pic>
        <p:nvPicPr>
          <p:cNvPr id="1026" name="Picture 2" descr="20 stats that will change the way you survey your customers | MyCustomer">
            <a:extLst>
              <a:ext uri="{FF2B5EF4-FFF2-40B4-BE49-F238E27FC236}">
                <a16:creationId xmlns:a16="http://schemas.microsoft.com/office/drawing/2014/main" id="{93A69B16-E760-41FB-B673-552EC5AAC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47" y="3429000"/>
            <a:ext cx="3809485" cy="261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5A064-9E44-4237-80D8-EA09CF9F487F}"/>
              </a:ext>
            </a:extLst>
          </p:cNvPr>
          <p:cNvSpPr txBox="1">
            <a:spLocks/>
          </p:cNvSpPr>
          <p:nvPr/>
        </p:nvSpPr>
        <p:spPr>
          <a:xfrm>
            <a:off x="-213064" y="6311900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8911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AAFD-38DF-41F7-AAD3-FC95E0D2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979042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Processing and Analyzing Data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0" name="Picture 2" descr="Data Analysis Techniques with its types |Editing Coding and Tabulation">
            <a:extLst>
              <a:ext uri="{FF2B5EF4-FFF2-40B4-BE49-F238E27FC236}">
                <a16:creationId xmlns:a16="http://schemas.microsoft.com/office/drawing/2014/main" id="{288823CB-325F-4E3F-A96A-6F11D7BA86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3"/>
          <a:stretch/>
        </p:blipFill>
        <p:spPr bwMode="auto">
          <a:xfrm>
            <a:off x="1" y="2"/>
            <a:ext cx="6554450" cy="5572123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19AFA-E30E-40CE-AEED-5196E3522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051" y="2279017"/>
            <a:ext cx="5716562" cy="3773593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Editing: checking the data collection forms for omissions, legibility, and consistency in classification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Coding: The rules for interpreting, categorizing, recording, and transferring the data to the data storage media are called codes.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Data analysis: The application of reasoning to understand the data that have been gathered</a:t>
            </a:r>
            <a:r>
              <a:rPr lang="en-US" sz="1800" dirty="0"/>
              <a:t>.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CCB42-8E41-4F4A-8440-0855F1506991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bg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133379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1E61-5249-4437-B14C-0FC631533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71" y="273685"/>
            <a:ext cx="10515600" cy="750927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Decision Making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CC93-A4B7-47E3-A50C-95CF5E535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1024613"/>
            <a:ext cx="11089640" cy="5354955"/>
          </a:xfrm>
        </p:spPr>
        <p:txBody>
          <a:bodyPr>
            <a:normAutofit/>
          </a:bodyPr>
          <a:lstStyle/>
          <a:p>
            <a:r>
              <a:rPr lang="en-US" dirty="0"/>
              <a:t>business opportunity is a situation that makes some potential competitive advantage possible</a:t>
            </a:r>
          </a:p>
          <a:p>
            <a:r>
              <a:rPr lang="en-US" dirty="0"/>
              <a:t>A business problem is a situation that makes some significant negative consequence more likely</a:t>
            </a:r>
          </a:p>
          <a:p>
            <a:r>
              <a:rPr lang="en-US" dirty="0"/>
              <a:t>An increase in employee turnover is generally only a symptom of a business problem, rather than the problem itself. Research may help identify what is causing this symptom so that decision makers can actually attack the problem, not just the symptom</a:t>
            </a:r>
          </a:p>
          <a:p>
            <a:r>
              <a:rPr lang="en-US" dirty="0"/>
              <a:t>Decision making is the process of developing and deciding among alternative ways of resolving a problem or choosing from among alternative opportunities	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2D98F4-EF5F-44BF-9347-D968825CD799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6076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38A8-1775-4933-926F-9C5EC000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Drawing Conclusions and Preparing a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4EB33-5B99-4EB5-9D58-0D5881886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10250" cy="4351338"/>
          </a:xfrm>
        </p:spPr>
        <p:txBody>
          <a:bodyPr/>
          <a:lstStyle/>
          <a:p>
            <a:r>
              <a:rPr lang="en-US" dirty="0"/>
              <a:t>communicating the research results</a:t>
            </a:r>
          </a:p>
          <a:p>
            <a:r>
              <a:rPr lang="en-US" dirty="0"/>
              <a:t>interpreting the research results, describing the implications, and drawing the appropriate conclusions for managerial decisions</a:t>
            </a:r>
          </a:p>
          <a:p>
            <a:r>
              <a:rPr lang="en-US" dirty="0"/>
              <a:t>These conclusions should fulfill the deliverables promised in the research proposal. </a:t>
            </a:r>
          </a:p>
          <a:p>
            <a:r>
              <a:rPr lang="en-US" dirty="0"/>
              <a:t>Research is only as good as its applications.</a:t>
            </a:r>
          </a:p>
        </p:txBody>
      </p:sp>
      <p:pic>
        <p:nvPicPr>
          <p:cNvPr id="4098" name="Picture 2" descr="Business Communication: How to Write a Powerful Business Report">
            <a:extLst>
              <a:ext uri="{FF2B5EF4-FFF2-40B4-BE49-F238E27FC236}">
                <a16:creationId xmlns:a16="http://schemas.microsoft.com/office/drawing/2014/main" id="{5FE7EA4D-155B-4287-95B3-43F3F69A6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1825625"/>
            <a:ext cx="5429250" cy="3033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DAD263C-0D9D-4F1B-9B5F-0D2AD272DA26}"/>
              </a:ext>
            </a:extLst>
          </p:cNvPr>
          <p:cNvSpPr txBox="1">
            <a:spLocks/>
          </p:cNvSpPr>
          <p:nvPr/>
        </p:nvSpPr>
        <p:spPr>
          <a:xfrm>
            <a:off x="-213064" y="6311900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53089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B16D-DAD7-4E10-85AB-DF66ACB8F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77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Absolute ambiguity to complete certainty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DE5CC-3B8B-4C36-962F-7DB34FC7F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85088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Complete certainty means that the decision maker has all information needed to make an optimal decision</a:t>
            </a:r>
          </a:p>
          <a:p>
            <a:r>
              <a:rPr lang="en-US" dirty="0"/>
              <a:t>perfect certainty, especially about the future, is rare.</a:t>
            </a:r>
          </a:p>
          <a:p>
            <a:r>
              <a:rPr lang="en-US" dirty="0"/>
              <a:t>Uncertainty means that the manager grasps the general nature of desired objectives, but the information about alternatives is incomplete.</a:t>
            </a:r>
          </a:p>
          <a:p>
            <a:r>
              <a:rPr lang="en-US" dirty="0"/>
              <a:t>Predictions about forces that shape future events are educated guesses.</a:t>
            </a:r>
          </a:p>
          <a:p>
            <a:r>
              <a:rPr lang="en-US" dirty="0"/>
              <a:t>Ambiguity means that the nature of the problem itself is unclear. Objectives are vague and decision alternatives are difficult to define. </a:t>
            </a:r>
          </a:p>
          <a:p>
            <a:r>
              <a:rPr lang="en-US" dirty="0"/>
              <a:t>This is by far the most difficult decision situation, but perhaps the most common.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1276AF-D986-466A-A0B7-69A0E9CAA435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08060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0DE18D-788C-4D05-ACA7-A317C912B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650" y="210811"/>
            <a:ext cx="6538061" cy="5965980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239FD8A-651D-43B1-8AC3-8996FC495AE9}"/>
              </a:ext>
            </a:extLst>
          </p:cNvPr>
          <p:cNvSpPr txBox="1">
            <a:spLocks/>
          </p:cNvSpPr>
          <p:nvPr/>
        </p:nvSpPr>
        <p:spPr>
          <a:xfrm>
            <a:off x="-804576" y="6387601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76680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5880" y="275377"/>
            <a:ext cx="10515600" cy="739056"/>
          </a:xfrm>
        </p:spPr>
        <p:txBody>
          <a:bodyPr/>
          <a:lstStyle/>
          <a:p>
            <a:r>
              <a:rPr lang="en-US" dirty="0"/>
              <a:t>Types of Business Research</a:t>
            </a:r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CAD4DA4E-7DD7-40E0-978C-B0E5C5F08CBC}"/>
              </a:ext>
            </a:extLst>
          </p:cNvPr>
          <p:cNvSpPr/>
          <p:nvPr/>
        </p:nvSpPr>
        <p:spPr>
          <a:xfrm>
            <a:off x="1351280" y="1043393"/>
            <a:ext cx="3546456" cy="14684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02" y="17625"/>
                </a:moveTo>
                <a:cubicBezTo>
                  <a:pt x="15825" y="16108"/>
                  <a:pt x="14095" y="15376"/>
                  <a:pt x="12365" y="15376"/>
                </a:cubicBezTo>
                <a:lnTo>
                  <a:pt x="3740" y="15376"/>
                </a:lnTo>
                <a:cubicBezTo>
                  <a:pt x="1679" y="15376"/>
                  <a:pt x="0" y="11924"/>
                  <a:pt x="0" y="7688"/>
                </a:cubicBezTo>
                <a:cubicBezTo>
                  <a:pt x="0" y="3452"/>
                  <a:pt x="1679" y="0"/>
                  <a:pt x="3740" y="0"/>
                </a:cubicBezTo>
                <a:lnTo>
                  <a:pt x="3740" y="0"/>
                </a:lnTo>
                <a:cubicBezTo>
                  <a:pt x="9821" y="0"/>
                  <a:pt x="15545" y="5753"/>
                  <a:pt x="19285" y="15533"/>
                </a:cubicBezTo>
                <a:lnTo>
                  <a:pt x="21600" y="21600"/>
                </a:lnTo>
                <a:cubicBezTo>
                  <a:pt x="21600" y="21600"/>
                  <a:pt x="21600" y="21600"/>
                  <a:pt x="21600" y="21600"/>
                </a:cubicBezTo>
                <a:lnTo>
                  <a:pt x="17402" y="17625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ircle">
            <a:extLst>
              <a:ext uri="{FF2B5EF4-FFF2-40B4-BE49-F238E27FC236}">
                <a16:creationId xmlns:a16="http://schemas.microsoft.com/office/drawing/2014/main" id="{03959380-1A21-4E58-8862-A2F63B389BF8}"/>
              </a:ext>
            </a:extLst>
          </p:cNvPr>
          <p:cNvSpPr/>
          <p:nvPr/>
        </p:nvSpPr>
        <p:spPr>
          <a:xfrm>
            <a:off x="1475022" y="1123045"/>
            <a:ext cx="888921" cy="888921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7AA40E23-29D1-4FEC-9A12-176B026F486D}"/>
              </a:ext>
            </a:extLst>
          </p:cNvPr>
          <p:cNvSpPr/>
          <p:nvPr/>
        </p:nvSpPr>
        <p:spPr>
          <a:xfrm>
            <a:off x="4474609" y="1897669"/>
            <a:ext cx="5838431" cy="1472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930"/>
                </a:moveTo>
                <a:cubicBezTo>
                  <a:pt x="21600" y="18157"/>
                  <a:pt x="20745" y="21548"/>
                  <a:pt x="19693" y="21600"/>
                </a:cubicBezTo>
                <a:lnTo>
                  <a:pt x="19693" y="21600"/>
                </a:lnTo>
                <a:lnTo>
                  <a:pt x="7301" y="21600"/>
                </a:lnTo>
                <a:cubicBezTo>
                  <a:pt x="5380" y="21600"/>
                  <a:pt x="3565" y="18104"/>
                  <a:pt x="2381" y="12104"/>
                </a:cubicBezTo>
                <a:lnTo>
                  <a:pt x="0" y="0"/>
                </a:lnTo>
                <a:lnTo>
                  <a:pt x="1381" y="2504"/>
                </a:lnTo>
                <a:cubicBezTo>
                  <a:pt x="2723" y="4957"/>
                  <a:pt x="4170" y="6209"/>
                  <a:pt x="5643" y="6209"/>
                </a:cubicBezTo>
                <a:lnTo>
                  <a:pt x="19706" y="6209"/>
                </a:lnTo>
                <a:lnTo>
                  <a:pt x="19706" y="6209"/>
                </a:lnTo>
                <a:cubicBezTo>
                  <a:pt x="20745" y="6313"/>
                  <a:pt x="21600" y="9757"/>
                  <a:pt x="21600" y="1393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FC34366C-CA0F-4D06-9763-C3B6E88BDE62}"/>
              </a:ext>
            </a:extLst>
          </p:cNvPr>
          <p:cNvSpPr/>
          <p:nvPr/>
        </p:nvSpPr>
        <p:spPr>
          <a:xfrm>
            <a:off x="1351280" y="2323439"/>
            <a:ext cx="3546456" cy="14684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02" y="17625"/>
                </a:moveTo>
                <a:cubicBezTo>
                  <a:pt x="15825" y="16108"/>
                  <a:pt x="14095" y="15376"/>
                  <a:pt x="12365" y="15376"/>
                </a:cubicBezTo>
                <a:lnTo>
                  <a:pt x="3740" y="15376"/>
                </a:lnTo>
                <a:cubicBezTo>
                  <a:pt x="1679" y="15376"/>
                  <a:pt x="0" y="11924"/>
                  <a:pt x="0" y="7688"/>
                </a:cubicBezTo>
                <a:cubicBezTo>
                  <a:pt x="0" y="3452"/>
                  <a:pt x="1679" y="0"/>
                  <a:pt x="3740" y="0"/>
                </a:cubicBezTo>
                <a:lnTo>
                  <a:pt x="3740" y="0"/>
                </a:lnTo>
                <a:cubicBezTo>
                  <a:pt x="9821" y="0"/>
                  <a:pt x="15545" y="5753"/>
                  <a:pt x="19285" y="15533"/>
                </a:cubicBezTo>
                <a:lnTo>
                  <a:pt x="21600" y="21600"/>
                </a:lnTo>
                <a:cubicBezTo>
                  <a:pt x="21600" y="21600"/>
                  <a:pt x="21600" y="21600"/>
                  <a:pt x="21600" y="21600"/>
                </a:cubicBezTo>
                <a:lnTo>
                  <a:pt x="17402" y="17625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ircle">
            <a:extLst>
              <a:ext uri="{FF2B5EF4-FFF2-40B4-BE49-F238E27FC236}">
                <a16:creationId xmlns:a16="http://schemas.microsoft.com/office/drawing/2014/main" id="{07B67651-DDA0-40FC-A624-8A6CA675579E}"/>
              </a:ext>
            </a:extLst>
          </p:cNvPr>
          <p:cNvSpPr/>
          <p:nvPr/>
        </p:nvSpPr>
        <p:spPr>
          <a:xfrm>
            <a:off x="1533968" y="2387442"/>
            <a:ext cx="888921" cy="888921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hape">
            <a:extLst>
              <a:ext uri="{FF2B5EF4-FFF2-40B4-BE49-F238E27FC236}">
                <a16:creationId xmlns:a16="http://schemas.microsoft.com/office/drawing/2014/main" id="{2F895283-09BF-4BEB-B962-84C524F1821C}"/>
              </a:ext>
            </a:extLst>
          </p:cNvPr>
          <p:cNvSpPr/>
          <p:nvPr/>
        </p:nvSpPr>
        <p:spPr>
          <a:xfrm>
            <a:off x="4474609" y="3175296"/>
            <a:ext cx="5838431" cy="1472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930"/>
                </a:moveTo>
                <a:cubicBezTo>
                  <a:pt x="21600" y="18157"/>
                  <a:pt x="20745" y="21548"/>
                  <a:pt x="19693" y="21600"/>
                </a:cubicBezTo>
                <a:lnTo>
                  <a:pt x="19693" y="21600"/>
                </a:lnTo>
                <a:lnTo>
                  <a:pt x="7301" y="21600"/>
                </a:lnTo>
                <a:cubicBezTo>
                  <a:pt x="5380" y="21600"/>
                  <a:pt x="3565" y="18104"/>
                  <a:pt x="2381" y="12104"/>
                </a:cubicBezTo>
                <a:lnTo>
                  <a:pt x="0" y="0"/>
                </a:lnTo>
                <a:lnTo>
                  <a:pt x="1381" y="2504"/>
                </a:lnTo>
                <a:cubicBezTo>
                  <a:pt x="2723" y="4957"/>
                  <a:pt x="4170" y="6209"/>
                  <a:pt x="5643" y="6209"/>
                </a:cubicBezTo>
                <a:lnTo>
                  <a:pt x="19706" y="6209"/>
                </a:lnTo>
                <a:lnTo>
                  <a:pt x="19706" y="6209"/>
                </a:lnTo>
                <a:cubicBezTo>
                  <a:pt x="20745" y="6313"/>
                  <a:pt x="21600" y="9704"/>
                  <a:pt x="21600" y="1393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5261CD19-2F21-4D64-9785-709CDF5E90A2}"/>
              </a:ext>
            </a:extLst>
          </p:cNvPr>
          <p:cNvSpPr/>
          <p:nvPr/>
        </p:nvSpPr>
        <p:spPr>
          <a:xfrm>
            <a:off x="1351280" y="3603486"/>
            <a:ext cx="3546456" cy="14684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02" y="17625"/>
                </a:moveTo>
                <a:cubicBezTo>
                  <a:pt x="15825" y="16108"/>
                  <a:pt x="14095" y="15376"/>
                  <a:pt x="12365" y="15376"/>
                </a:cubicBezTo>
                <a:lnTo>
                  <a:pt x="3740" y="15376"/>
                </a:lnTo>
                <a:cubicBezTo>
                  <a:pt x="1679" y="15376"/>
                  <a:pt x="0" y="11924"/>
                  <a:pt x="0" y="7688"/>
                </a:cubicBezTo>
                <a:cubicBezTo>
                  <a:pt x="0" y="3452"/>
                  <a:pt x="1679" y="0"/>
                  <a:pt x="3740" y="0"/>
                </a:cubicBezTo>
                <a:lnTo>
                  <a:pt x="3740" y="0"/>
                </a:lnTo>
                <a:cubicBezTo>
                  <a:pt x="9821" y="0"/>
                  <a:pt x="15545" y="5753"/>
                  <a:pt x="19285" y="15533"/>
                </a:cubicBezTo>
                <a:lnTo>
                  <a:pt x="21600" y="21600"/>
                </a:lnTo>
                <a:cubicBezTo>
                  <a:pt x="21600" y="21600"/>
                  <a:pt x="21600" y="21600"/>
                  <a:pt x="21600" y="21600"/>
                </a:cubicBezTo>
                <a:lnTo>
                  <a:pt x="17402" y="17625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ircle">
            <a:extLst>
              <a:ext uri="{FF2B5EF4-FFF2-40B4-BE49-F238E27FC236}">
                <a16:creationId xmlns:a16="http://schemas.microsoft.com/office/drawing/2014/main" id="{CF45ECAF-3C84-4E4A-B653-4DCC0353E28B}"/>
              </a:ext>
            </a:extLst>
          </p:cNvPr>
          <p:cNvSpPr/>
          <p:nvPr/>
        </p:nvSpPr>
        <p:spPr>
          <a:xfrm>
            <a:off x="1475022" y="3696822"/>
            <a:ext cx="888921" cy="888921"/>
          </a:xfrm>
          <a:prstGeom prst="ellipse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17C10AEA-0165-4465-A1BB-B4EC40DB3D7A}"/>
              </a:ext>
            </a:extLst>
          </p:cNvPr>
          <p:cNvSpPr/>
          <p:nvPr/>
        </p:nvSpPr>
        <p:spPr>
          <a:xfrm>
            <a:off x="4474609" y="4452923"/>
            <a:ext cx="5838431" cy="1472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930"/>
                </a:moveTo>
                <a:cubicBezTo>
                  <a:pt x="21600" y="18157"/>
                  <a:pt x="20745" y="21548"/>
                  <a:pt x="19693" y="21600"/>
                </a:cubicBezTo>
                <a:lnTo>
                  <a:pt x="19693" y="21600"/>
                </a:lnTo>
                <a:lnTo>
                  <a:pt x="7301" y="21600"/>
                </a:lnTo>
                <a:cubicBezTo>
                  <a:pt x="5380" y="21600"/>
                  <a:pt x="3565" y="18104"/>
                  <a:pt x="2381" y="12104"/>
                </a:cubicBezTo>
                <a:lnTo>
                  <a:pt x="0" y="0"/>
                </a:lnTo>
                <a:lnTo>
                  <a:pt x="1381" y="2504"/>
                </a:lnTo>
                <a:cubicBezTo>
                  <a:pt x="2723" y="4957"/>
                  <a:pt x="4170" y="6209"/>
                  <a:pt x="5643" y="6209"/>
                </a:cubicBezTo>
                <a:lnTo>
                  <a:pt x="19706" y="6209"/>
                </a:lnTo>
                <a:lnTo>
                  <a:pt x="19706" y="6209"/>
                </a:lnTo>
                <a:cubicBezTo>
                  <a:pt x="20745" y="6313"/>
                  <a:pt x="21600" y="9704"/>
                  <a:pt x="21600" y="1393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E17577F-14FF-4454-B807-CF903B544573}"/>
              </a:ext>
            </a:extLst>
          </p:cNvPr>
          <p:cNvGrpSpPr/>
          <p:nvPr/>
        </p:nvGrpSpPr>
        <p:grpSpPr>
          <a:xfrm>
            <a:off x="5842000" y="2323440"/>
            <a:ext cx="4392818" cy="970192"/>
            <a:chOff x="6096000" y="2372960"/>
            <a:chExt cx="4138818" cy="888921"/>
          </a:xfrm>
        </p:grpSpPr>
        <p:sp>
          <p:nvSpPr>
            <p:cNvPr id="6" name="Circle">
              <a:extLst>
                <a:ext uri="{FF2B5EF4-FFF2-40B4-BE49-F238E27FC236}">
                  <a16:creationId xmlns:a16="http://schemas.microsoft.com/office/drawing/2014/main" id="{59F4A8EB-D8C3-41FF-959F-6D9B1D1EEF9B}"/>
                </a:ext>
              </a:extLst>
            </p:cNvPr>
            <p:cNvSpPr/>
            <p:nvPr/>
          </p:nvSpPr>
          <p:spPr>
            <a:xfrm>
              <a:off x="9345897" y="2372960"/>
              <a:ext cx="888921" cy="888921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  <a:endPara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3EB4243-78CF-43A0-A547-468A0B0DBC69}"/>
                </a:ext>
              </a:extLst>
            </p:cNvPr>
            <p:cNvSpPr txBox="1"/>
            <p:nvPr/>
          </p:nvSpPr>
          <p:spPr>
            <a:xfrm>
              <a:off x="6096000" y="2401922"/>
              <a:ext cx="3171675" cy="76138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/>
                <a:t>Exploratory research is conducted to clarify ambiguous situations or discover potential business opportunities. Exploratory research is particularly useful in new product development</a:t>
              </a:r>
              <a:endParaRPr kumimoji="0" lang="en-US" sz="12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549CE5C-1519-460E-A453-FF81DD009516}"/>
              </a:ext>
            </a:extLst>
          </p:cNvPr>
          <p:cNvGrpSpPr/>
          <p:nvPr/>
        </p:nvGrpSpPr>
        <p:grpSpPr>
          <a:xfrm>
            <a:off x="6096000" y="3662473"/>
            <a:ext cx="4138818" cy="906126"/>
            <a:chOff x="6096000" y="3600244"/>
            <a:chExt cx="4138818" cy="906126"/>
          </a:xfrm>
        </p:grpSpPr>
        <p:sp>
          <p:nvSpPr>
            <p:cNvPr id="10" name="Circle">
              <a:extLst>
                <a:ext uri="{FF2B5EF4-FFF2-40B4-BE49-F238E27FC236}">
                  <a16:creationId xmlns:a16="http://schemas.microsoft.com/office/drawing/2014/main" id="{14C824AD-3425-4D03-8743-36D5DEA2A087}"/>
                </a:ext>
              </a:extLst>
            </p:cNvPr>
            <p:cNvSpPr/>
            <p:nvPr/>
          </p:nvSpPr>
          <p:spPr>
            <a:xfrm>
              <a:off x="9345897" y="3617449"/>
              <a:ext cx="888921" cy="888921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  <a:endPara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CD36EE2-8E99-4C17-80E8-B37C1CBBF378}"/>
                </a:ext>
              </a:extLst>
            </p:cNvPr>
            <p:cNvSpPr txBox="1"/>
            <p:nvPr/>
          </p:nvSpPr>
          <p:spPr>
            <a:xfrm>
              <a:off x="6096000" y="3600244"/>
              <a:ext cx="3171675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/>
                <a:t>Describe characteristics of objects, people, groups, organizations, or environments. It addresses who, what, when, where, and how questions. Diagnostic Analysis.</a:t>
              </a:r>
              <a:endParaRPr kumimoji="0" lang="en-US" sz="12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F83254A-617D-457D-9532-C65E32731686}"/>
              </a:ext>
            </a:extLst>
          </p:cNvPr>
          <p:cNvGrpSpPr/>
          <p:nvPr/>
        </p:nvGrpSpPr>
        <p:grpSpPr>
          <a:xfrm>
            <a:off x="6024880" y="4954646"/>
            <a:ext cx="4209938" cy="888921"/>
            <a:chOff x="6024880" y="4897496"/>
            <a:chExt cx="4209938" cy="888921"/>
          </a:xfrm>
        </p:grpSpPr>
        <p:sp>
          <p:nvSpPr>
            <p:cNvPr id="14" name="Circle">
              <a:extLst>
                <a:ext uri="{FF2B5EF4-FFF2-40B4-BE49-F238E27FC236}">
                  <a16:creationId xmlns:a16="http://schemas.microsoft.com/office/drawing/2014/main" id="{BEA178B4-082F-4F30-A7DC-D5D818A08D91}"/>
                </a:ext>
              </a:extLst>
            </p:cNvPr>
            <p:cNvSpPr/>
            <p:nvPr/>
          </p:nvSpPr>
          <p:spPr>
            <a:xfrm>
              <a:off x="9345897" y="4897496"/>
              <a:ext cx="888921" cy="888921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  <a:endPara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1F25BE8-A180-4272-B078-13A9F062ED7C}"/>
                </a:ext>
              </a:extLst>
            </p:cNvPr>
            <p:cNvSpPr txBox="1"/>
            <p:nvPr/>
          </p:nvSpPr>
          <p:spPr>
            <a:xfrm>
              <a:off x="6024880" y="4916924"/>
              <a:ext cx="3146025" cy="46166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/>
                <a:t>Causal research seeks to identify cause and-effect relationships.</a:t>
              </a:r>
              <a:endParaRPr kumimoji="0" lang="en-US" sz="12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B0362B3-0E53-44B6-8EF8-DC0CE3B33339}"/>
              </a:ext>
            </a:extLst>
          </p:cNvPr>
          <p:cNvSpPr txBox="1"/>
          <p:nvPr/>
        </p:nvSpPr>
        <p:spPr>
          <a:xfrm>
            <a:off x="2481317" y="1376030"/>
            <a:ext cx="1165315" cy="64633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Exploratory Research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F33121-5EF9-46CD-9811-1DEFFF6FA254}"/>
              </a:ext>
            </a:extLst>
          </p:cNvPr>
          <p:cNvSpPr txBox="1"/>
          <p:nvPr/>
        </p:nvSpPr>
        <p:spPr>
          <a:xfrm>
            <a:off x="2460693" y="2606031"/>
            <a:ext cx="1480855" cy="64633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Descriptive Research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953D87-8496-45B2-91F7-FDE9393DA1D2}"/>
              </a:ext>
            </a:extLst>
          </p:cNvPr>
          <p:cNvSpPr txBox="1"/>
          <p:nvPr/>
        </p:nvSpPr>
        <p:spPr>
          <a:xfrm>
            <a:off x="2363942" y="3865481"/>
            <a:ext cx="1282689" cy="64633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Causal Research</a:t>
            </a:r>
          </a:p>
        </p:txBody>
      </p:sp>
      <p:grpSp>
        <p:nvGrpSpPr>
          <p:cNvPr id="28" name="Graphic 22" descr="Gears">
            <a:extLst>
              <a:ext uri="{FF2B5EF4-FFF2-40B4-BE49-F238E27FC236}">
                <a16:creationId xmlns:a16="http://schemas.microsoft.com/office/drawing/2014/main" id="{CEC1DE88-4B0F-4DEF-86BD-8D9533EA770D}"/>
              </a:ext>
            </a:extLst>
          </p:cNvPr>
          <p:cNvGrpSpPr/>
          <p:nvPr/>
        </p:nvGrpSpPr>
        <p:grpSpPr>
          <a:xfrm>
            <a:off x="1668652" y="3804275"/>
            <a:ext cx="483023" cy="584517"/>
            <a:chOff x="2153022" y="3769279"/>
            <a:chExt cx="483023" cy="584517"/>
          </a:xfrm>
          <a:solidFill>
            <a:srgbClr val="FFFFFF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DB84CFC-1FD7-4FE4-9054-E52ABA8DC87E}"/>
                </a:ext>
              </a:extLst>
            </p:cNvPr>
            <p:cNvSpPr/>
            <p:nvPr/>
          </p:nvSpPr>
          <p:spPr>
            <a:xfrm>
              <a:off x="2320450" y="3769279"/>
              <a:ext cx="315594" cy="314854"/>
            </a:xfrm>
            <a:custGeom>
              <a:avLst/>
              <a:gdLst>
                <a:gd name="connsiteX0" fmla="*/ 157798 w 315594"/>
                <a:gd name="connsiteY0" fmla="*/ 213360 h 314854"/>
                <a:gd name="connsiteX1" fmla="*/ 102235 w 315594"/>
                <a:gd name="connsiteY1" fmla="*/ 157798 h 314854"/>
                <a:gd name="connsiteX2" fmla="*/ 157798 w 315594"/>
                <a:gd name="connsiteY2" fmla="*/ 102235 h 314854"/>
                <a:gd name="connsiteX3" fmla="*/ 213360 w 315594"/>
                <a:gd name="connsiteY3" fmla="*/ 157798 h 314854"/>
                <a:gd name="connsiteX4" fmla="*/ 157798 w 315594"/>
                <a:gd name="connsiteY4" fmla="*/ 213360 h 314854"/>
                <a:gd name="connsiteX5" fmla="*/ 282998 w 315594"/>
                <a:gd name="connsiteY5" fmla="*/ 122978 h 314854"/>
                <a:gd name="connsiteX6" fmla="*/ 271145 w 315594"/>
                <a:gd name="connsiteY6" fmla="*/ 94086 h 314854"/>
                <a:gd name="connsiteX7" fmla="*/ 282998 w 315594"/>
                <a:gd name="connsiteY7" fmla="*/ 59267 h 314854"/>
                <a:gd name="connsiteX8" fmla="*/ 256328 w 315594"/>
                <a:gd name="connsiteY8" fmla="*/ 32597 h 314854"/>
                <a:gd name="connsiteX9" fmla="*/ 221509 w 315594"/>
                <a:gd name="connsiteY9" fmla="*/ 44450 h 314854"/>
                <a:gd name="connsiteX10" fmla="*/ 192617 w 315594"/>
                <a:gd name="connsiteY10" fmla="*/ 32597 h 314854"/>
                <a:gd name="connsiteX11" fmla="*/ 176318 w 315594"/>
                <a:gd name="connsiteY11" fmla="*/ 0 h 314854"/>
                <a:gd name="connsiteX12" fmla="*/ 139277 w 315594"/>
                <a:gd name="connsiteY12" fmla="*/ 0 h 314854"/>
                <a:gd name="connsiteX13" fmla="*/ 122978 w 315594"/>
                <a:gd name="connsiteY13" fmla="*/ 32597 h 314854"/>
                <a:gd name="connsiteX14" fmla="*/ 94086 w 315594"/>
                <a:gd name="connsiteY14" fmla="*/ 44450 h 314854"/>
                <a:gd name="connsiteX15" fmla="*/ 59267 w 315594"/>
                <a:gd name="connsiteY15" fmla="*/ 32597 h 314854"/>
                <a:gd name="connsiteX16" fmla="*/ 32597 w 315594"/>
                <a:gd name="connsiteY16" fmla="*/ 59267 h 314854"/>
                <a:gd name="connsiteX17" fmla="*/ 44450 w 315594"/>
                <a:gd name="connsiteY17" fmla="*/ 94086 h 314854"/>
                <a:gd name="connsiteX18" fmla="*/ 32597 w 315594"/>
                <a:gd name="connsiteY18" fmla="*/ 122978 h 314854"/>
                <a:gd name="connsiteX19" fmla="*/ 0 w 315594"/>
                <a:gd name="connsiteY19" fmla="*/ 139277 h 314854"/>
                <a:gd name="connsiteX20" fmla="*/ 0 w 315594"/>
                <a:gd name="connsiteY20" fmla="*/ 176318 h 314854"/>
                <a:gd name="connsiteX21" fmla="*/ 32597 w 315594"/>
                <a:gd name="connsiteY21" fmla="*/ 192617 h 314854"/>
                <a:gd name="connsiteX22" fmla="*/ 44450 w 315594"/>
                <a:gd name="connsiteY22" fmla="*/ 221509 h 314854"/>
                <a:gd name="connsiteX23" fmla="*/ 32597 w 315594"/>
                <a:gd name="connsiteY23" fmla="*/ 256328 h 314854"/>
                <a:gd name="connsiteX24" fmla="*/ 58526 w 315594"/>
                <a:gd name="connsiteY24" fmla="*/ 282258 h 314854"/>
                <a:gd name="connsiteX25" fmla="*/ 93345 w 315594"/>
                <a:gd name="connsiteY25" fmla="*/ 270404 h 314854"/>
                <a:gd name="connsiteX26" fmla="*/ 122238 w 315594"/>
                <a:gd name="connsiteY26" fmla="*/ 282258 h 314854"/>
                <a:gd name="connsiteX27" fmla="*/ 138536 w 315594"/>
                <a:gd name="connsiteY27" fmla="*/ 314854 h 314854"/>
                <a:gd name="connsiteX28" fmla="*/ 175578 w 315594"/>
                <a:gd name="connsiteY28" fmla="*/ 314854 h 314854"/>
                <a:gd name="connsiteX29" fmla="*/ 191876 w 315594"/>
                <a:gd name="connsiteY29" fmla="*/ 282258 h 314854"/>
                <a:gd name="connsiteX30" fmla="*/ 220768 w 315594"/>
                <a:gd name="connsiteY30" fmla="*/ 270404 h 314854"/>
                <a:gd name="connsiteX31" fmla="*/ 255588 w 315594"/>
                <a:gd name="connsiteY31" fmla="*/ 282258 h 314854"/>
                <a:gd name="connsiteX32" fmla="*/ 282258 w 315594"/>
                <a:gd name="connsiteY32" fmla="*/ 256328 h 314854"/>
                <a:gd name="connsiteX33" fmla="*/ 270404 w 315594"/>
                <a:gd name="connsiteY33" fmla="*/ 221509 h 314854"/>
                <a:gd name="connsiteX34" fmla="*/ 282998 w 315594"/>
                <a:gd name="connsiteY34" fmla="*/ 192617 h 314854"/>
                <a:gd name="connsiteX35" fmla="*/ 315595 w 315594"/>
                <a:gd name="connsiteY35" fmla="*/ 176318 h 314854"/>
                <a:gd name="connsiteX36" fmla="*/ 315595 w 315594"/>
                <a:gd name="connsiteY36" fmla="*/ 139277 h 314854"/>
                <a:gd name="connsiteX37" fmla="*/ 282998 w 315594"/>
                <a:gd name="connsiteY37" fmla="*/ 122978 h 314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5594" h="314854">
                  <a:moveTo>
                    <a:pt x="157798" y="213360"/>
                  </a:moveTo>
                  <a:cubicBezTo>
                    <a:pt x="126682" y="213360"/>
                    <a:pt x="102235" y="188172"/>
                    <a:pt x="102235" y="157798"/>
                  </a:cubicBezTo>
                  <a:cubicBezTo>
                    <a:pt x="102235" y="127423"/>
                    <a:pt x="127423" y="102235"/>
                    <a:pt x="157798" y="102235"/>
                  </a:cubicBezTo>
                  <a:cubicBezTo>
                    <a:pt x="188913" y="102235"/>
                    <a:pt x="213360" y="127423"/>
                    <a:pt x="213360" y="157798"/>
                  </a:cubicBezTo>
                  <a:cubicBezTo>
                    <a:pt x="213360" y="188172"/>
                    <a:pt x="188172" y="213360"/>
                    <a:pt x="157798" y="213360"/>
                  </a:cubicBezTo>
                  <a:close/>
                  <a:moveTo>
                    <a:pt x="282998" y="122978"/>
                  </a:moveTo>
                  <a:cubicBezTo>
                    <a:pt x="280035" y="112607"/>
                    <a:pt x="276331" y="102976"/>
                    <a:pt x="271145" y="94086"/>
                  </a:cubicBezTo>
                  <a:lnTo>
                    <a:pt x="282998" y="59267"/>
                  </a:lnTo>
                  <a:lnTo>
                    <a:pt x="256328" y="32597"/>
                  </a:lnTo>
                  <a:lnTo>
                    <a:pt x="221509" y="44450"/>
                  </a:lnTo>
                  <a:cubicBezTo>
                    <a:pt x="212619" y="39264"/>
                    <a:pt x="202988" y="35560"/>
                    <a:pt x="192617" y="32597"/>
                  </a:cubicBezTo>
                  <a:lnTo>
                    <a:pt x="176318" y="0"/>
                  </a:lnTo>
                  <a:lnTo>
                    <a:pt x="139277" y="0"/>
                  </a:lnTo>
                  <a:lnTo>
                    <a:pt x="122978" y="32597"/>
                  </a:lnTo>
                  <a:cubicBezTo>
                    <a:pt x="112607" y="35560"/>
                    <a:pt x="102976" y="39264"/>
                    <a:pt x="94086" y="44450"/>
                  </a:cubicBezTo>
                  <a:lnTo>
                    <a:pt x="59267" y="32597"/>
                  </a:lnTo>
                  <a:lnTo>
                    <a:pt x="32597" y="59267"/>
                  </a:lnTo>
                  <a:lnTo>
                    <a:pt x="44450" y="94086"/>
                  </a:lnTo>
                  <a:cubicBezTo>
                    <a:pt x="39264" y="102976"/>
                    <a:pt x="35560" y="112607"/>
                    <a:pt x="32597" y="122978"/>
                  </a:cubicBezTo>
                  <a:lnTo>
                    <a:pt x="0" y="139277"/>
                  </a:lnTo>
                  <a:lnTo>
                    <a:pt x="0" y="176318"/>
                  </a:lnTo>
                  <a:lnTo>
                    <a:pt x="32597" y="192617"/>
                  </a:lnTo>
                  <a:cubicBezTo>
                    <a:pt x="35560" y="202988"/>
                    <a:pt x="39264" y="212619"/>
                    <a:pt x="44450" y="221509"/>
                  </a:cubicBezTo>
                  <a:lnTo>
                    <a:pt x="32597" y="256328"/>
                  </a:lnTo>
                  <a:lnTo>
                    <a:pt x="58526" y="282258"/>
                  </a:lnTo>
                  <a:lnTo>
                    <a:pt x="93345" y="270404"/>
                  </a:lnTo>
                  <a:cubicBezTo>
                    <a:pt x="102235" y="275590"/>
                    <a:pt x="111866" y="279294"/>
                    <a:pt x="122238" y="282258"/>
                  </a:cubicBezTo>
                  <a:lnTo>
                    <a:pt x="138536" y="314854"/>
                  </a:lnTo>
                  <a:lnTo>
                    <a:pt x="175578" y="314854"/>
                  </a:lnTo>
                  <a:lnTo>
                    <a:pt x="191876" y="282258"/>
                  </a:lnTo>
                  <a:cubicBezTo>
                    <a:pt x="202248" y="279294"/>
                    <a:pt x="211878" y="275590"/>
                    <a:pt x="220768" y="270404"/>
                  </a:cubicBezTo>
                  <a:lnTo>
                    <a:pt x="255588" y="282258"/>
                  </a:lnTo>
                  <a:lnTo>
                    <a:pt x="282258" y="256328"/>
                  </a:lnTo>
                  <a:lnTo>
                    <a:pt x="270404" y="221509"/>
                  </a:lnTo>
                  <a:cubicBezTo>
                    <a:pt x="275590" y="212619"/>
                    <a:pt x="280035" y="202248"/>
                    <a:pt x="282998" y="192617"/>
                  </a:cubicBezTo>
                  <a:lnTo>
                    <a:pt x="315595" y="176318"/>
                  </a:lnTo>
                  <a:lnTo>
                    <a:pt x="315595" y="139277"/>
                  </a:lnTo>
                  <a:lnTo>
                    <a:pt x="282998" y="122978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D7C57C7-F3A1-4951-A23C-762767D5CE07}"/>
                </a:ext>
              </a:extLst>
            </p:cNvPr>
            <p:cNvSpPr/>
            <p:nvPr/>
          </p:nvSpPr>
          <p:spPr>
            <a:xfrm>
              <a:off x="2153022" y="4038943"/>
              <a:ext cx="315595" cy="314854"/>
            </a:xfrm>
            <a:custGeom>
              <a:avLst/>
              <a:gdLst>
                <a:gd name="connsiteX0" fmla="*/ 157798 w 315595"/>
                <a:gd name="connsiteY0" fmla="*/ 213360 h 314854"/>
                <a:gd name="connsiteX1" fmla="*/ 102235 w 315595"/>
                <a:gd name="connsiteY1" fmla="*/ 157797 h 314854"/>
                <a:gd name="connsiteX2" fmla="*/ 157798 w 315595"/>
                <a:gd name="connsiteY2" fmla="*/ 102235 h 314854"/>
                <a:gd name="connsiteX3" fmla="*/ 213360 w 315595"/>
                <a:gd name="connsiteY3" fmla="*/ 157797 h 314854"/>
                <a:gd name="connsiteX4" fmla="*/ 157798 w 315595"/>
                <a:gd name="connsiteY4" fmla="*/ 213360 h 314854"/>
                <a:gd name="connsiteX5" fmla="*/ 157798 w 315595"/>
                <a:gd name="connsiteY5" fmla="*/ 213360 h 314854"/>
                <a:gd name="connsiteX6" fmla="*/ 271145 w 315595"/>
                <a:gd name="connsiteY6" fmla="*/ 94086 h 314854"/>
                <a:gd name="connsiteX7" fmla="*/ 282998 w 315595"/>
                <a:gd name="connsiteY7" fmla="*/ 59267 h 314854"/>
                <a:gd name="connsiteX8" fmla="*/ 256328 w 315595"/>
                <a:gd name="connsiteY8" fmla="*/ 32597 h 314854"/>
                <a:gd name="connsiteX9" fmla="*/ 221509 w 315595"/>
                <a:gd name="connsiteY9" fmla="*/ 44450 h 314854"/>
                <a:gd name="connsiteX10" fmla="*/ 192617 w 315595"/>
                <a:gd name="connsiteY10" fmla="*/ 32597 h 314854"/>
                <a:gd name="connsiteX11" fmla="*/ 176318 w 315595"/>
                <a:gd name="connsiteY11" fmla="*/ 0 h 314854"/>
                <a:gd name="connsiteX12" fmla="*/ 139277 w 315595"/>
                <a:gd name="connsiteY12" fmla="*/ 0 h 314854"/>
                <a:gd name="connsiteX13" fmla="*/ 122978 w 315595"/>
                <a:gd name="connsiteY13" fmla="*/ 32597 h 314854"/>
                <a:gd name="connsiteX14" fmla="*/ 94086 w 315595"/>
                <a:gd name="connsiteY14" fmla="*/ 44450 h 314854"/>
                <a:gd name="connsiteX15" fmla="*/ 59267 w 315595"/>
                <a:gd name="connsiteY15" fmla="*/ 32597 h 314854"/>
                <a:gd name="connsiteX16" fmla="*/ 33338 w 315595"/>
                <a:gd name="connsiteY16" fmla="*/ 58526 h 314854"/>
                <a:gd name="connsiteX17" fmla="*/ 44450 w 315595"/>
                <a:gd name="connsiteY17" fmla="*/ 93345 h 314854"/>
                <a:gd name="connsiteX18" fmla="*/ 32597 w 315595"/>
                <a:gd name="connsiteY18" fmla="*/ 122238 h 314854"/>
                <a:gd name="connsiteX19" fmla="*/ 0 w 315595"/>
                <a:gd name="connsiteY19" fmla="*/ 138536 h 314854"/>
                <a:gd name="connsiteX20" fmla="*/ 0 w 315595"/>
                <a:gd name="connsiteY20" fmla="*/ 175577 h 314854"/>
                <a:gd name="connsiteX21" fmla="*/ 32597 w 315595"/>
                <a:gd name="connsiteY21" fmla="*/ 191876 h 314854"/>
                <a:gd name="connsiteX22" fmla="*/ 44450 w 315595"/>
                <a:gd name="connsiteY22" fmla="*/ 220768 h 314854"/>
                <a:gd name="connsiteX23" fmla="*/ 33338 w 315595"/>
                <a:gd name="connsiteY23" fmla="*/ 255588 h 314854"/>
                <a:gd name="connsiteX24" fmla="*/ 59267 w 315595"/>
                <a:gd name="connsiteY24" fmla="*/ 281517 h 314854"/>
                <a:gd name="connsiteX25" fmla="*/ 94086 w 315595"/>
                <a:gd name="connsiteY25" fmla="*/ 270404 h 314854"/>
                <a:gd name="connsiteX26" fmla="*/ 122978 w 315595"/>
                <a:gd name="connsiteY26" fmla="*/ 282258 h 314854"/>
                <a:gd name="connsiteX27" fmla="*/ 139277 w 315595"/>
                <a:gd name="connsiteY27" fmla="*/ 314854 h 314854"/>
                <a:gd name="connsiteX28" fmla="*/ 176318 w 315595"/>
                <a:gd name="connsiteY28" fmla="*/ 314854 h 314854"/>
                <a:gd name="connsiteX29" fmla="*/ 192617 w 315595"/>
                <a:gd name="connsiteY29" fmla="*/ 282258 h 314854"/>
                <a:gd name="connsiteX30" fmla="*/ 221509 w 315595"/>
                <a:gd name="connsiteY30" fmla="*/ 270404 h 314854"/>
                <a:gd name="connsiteX31" fmla="*/ 256328 w 315595"/>
                <a:gd name="connsiteY31" fmla="*/ 282258 h 314854"/>
                <a:gd name="connsiteX32" fmla="*/ 282258 w 315595"/>
                <a:gd name="connsiteY32" fmla="*/ 255588 h 314854"/>
                <a:gd name="connsiteX33" fmla="*/ 271145 w 315595"/>
                <a:gd name="connsiteY33" fmla="*/ 221509 h 314854"/>
                <a:gd name="connsiteX34" fmla="*/ 282998 w 315595"/>
                <a:gd name="connsiteY34" fmla="*/ 192617 h 314854"/>
                <a:gd name="connsiteX35" fmla="*/ 315595 w 315595"/>
                <a:gd name="connsiteY35" fmla="*/ 176318 h 314854"/>
                <a:gd name="connsiteX36" fmla="*/ 315595 w 315595"/>
                <a:gd name="connsiteY36" fmla="*/ 139277 h 314854"/>
                <a:gd name="connsiteX37" fmla="*/ 282998 w 315595"/>
                <a:gd name="connsiteY37" fmla="*/ 122978 h 314854"/>
                <a:gd name="connsiteX38" fmla="*/ 271145 w 315595"/>
                <a:gd name="connsiteY38" fmla="*/ 94086 h 314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15595" h="314854">
                  <a:moveTo>
                    <a:pt x="157798" y="213360"/>
                  </a:moveTo>
                  <a:cubicBezTo>
                    <a:pt x="126683" y="213360"/>
                    <a:pt x="102235" y="188172"/>
                    <a:pt x="102235" y="157797"/>
                  </a:cubicBezTo>
                  <a:cubicBezTo>
                    <a:pt x="102235" y="126682"/>
                    <a:pt x="127423" y="102235"/>
                    <a:pt x="157798" y="102235"/>
                  </a:cubicBezTo>
                  <a:cubicBezTo>
                    <a:pt x="188913" y="102235"/>
                    <a:pt x="213360" y="127423"/>
                    <a:pt x="213360" y="157797"/>
                  </a:cubicBezTo>
                  <a:cubicBezTo>
                    <a:pt x="213360" y="188172"/>
                    <a:pt x="188913" y="213360"/>
                    <a:pt x="157798" y="213360"/>
                  </a:cubicBezTo>
                  <a:lnTo>
                    <a:pt x="157798" y="213360"/>
                  </a:lnTo>
                  <a:close/>
                  <a:moveTo>
                    <a:pt x="271145" y="94086"/>
                  </a:moveTo>
                  <a:lnTo>
                    <a:pt x="282998" y="59267"/>
                  </a:lnTo>
                  <a:lnTo>
                    <a:pt x="256328" y="32597"/>
                  </a:lnTo>
                  <a:lnTo>
                    <a:pt x="221509" y="44450"/>
                  </a:lnTo>
                  <a:cubicBezTo>
                    <a:pt x="212619" y="39264"/>
                    <a:pt x="202248" y="35560"/>
                    <a:pt x="192617" y="32597"/>
                  </a:cubicBezTo>
                  <a:lnTo>
                    <a:pt x="176318" y="0"/>
                  </a:lnTo>
                  <a:lnTo>
                    <a:pt x="139277" y="0"/>
                  </a:lnTo>
                  <a:lnTo>
                    <a:pt x="122978" y="32597"/>
                  </a:lnTo>
                  <a:cubicBezTo>
                    <a:pt x="112607" y="35560"/>
                    <a:pt x="102976" y="39264"/>
                    <a:pt x="94086" y="44450"/>
                  </a:cubicBezTo>
                  <a:lnTo>
                    <a:pt x="59267" y="32597"/>
                  </a:lnTo>
                  <a:lnTo>
                    <a:pt x="33338" y="58526"/>
                  </a:lnTo>
                  <a:lnTo>
                    <a:pt x="44450" y="93345"/>
                  </a:lnTo>
                  <a:cubicBezTo>
                    <a:pt x="39264" y="102235"/>
                    <a:pt x="35560" y="112607"/>
                    <a:pt x="32597" y="122238"/>
                  </a:cubicBezTo>
                  <a:lnTo>
                    <a:pt x="0" y="138536"/>
                  </a:lnTo>
                  <a:lnTo>
                    <a:pt x="0" y="175577"/>
                  </a:lnTo>
                  <a:lnTo>
                    <a:pt x="32597" y="191876"/>
                  </a:lnTo>
                  <a:cubicBezTo>
                    <a:pt x="35560" y="202247"/>
                    <a:pt x="39264" y="211878"/>
                    <a:pt x="44450" y="220768"/>
                  </a:cubicBezTo>
                  <a:lnTo>
                    <a:pt x="33338" y="255588"/>
                  </a:lnTo>
                  <a:lnTo>
                    <a:pt x="59267" y="281517"/>
                  </a:lnTo>
                  <a:lnTo>
                    <a:pt x="94086" y="270404"/>
                  </a:lnTo>
                  <a:cubicBezTo>
                    <a:pt x="102976" y="275590"/>
                    <a:pt x="112607" y="279294"/>
                    <a:pt x="122978" y="282258"/>
                  </a:cubicBezTo>
                  <a:lnTo>
                    <a:pt x="139277" y="314854"/>
                  </a:lnTo>
                  <a:lnTo>
                    <a:pt x="176318" y="314854"/>
                  </a:lnTo>
                  <a:lnTo>
                    <a:pt x="192617" y="282258"/>
                  </a:lnTo>
                  <a:cubicBezTo>
                    <a:pt x="202988" y="279294"/>
                    <a:pt x="212619" y="275590"/>
                    <a:pt x="221509" y="270404"/>
                  </a:cubicBezTo>
                  <a:lnTo>
                    <a:pt x="256328" y="282258"/>
                  </a:lnTo>
                  <a:lnTo>
                    <a:pt x="282258" y="255588"/>
                  </a:lnTo>
                  <a:lnTo>
                    <a:pt x="271145" y="221509"/>
                  </a:lnTo>
                  <a:cubicBezTo>
                    <a:pt x="276331" y="212619"/>
                    <a:pt x="280035" y="202988"/>
                    <a:pt x="282998" y="192617"/>
                  </a:cubicBezTo>
                  <a:lnTo>
                    <a:pt x="315595" y="176318"/>
                  </a:lnTo>
                  <a:lnTo>
                    <a:pt x="315595" y="139277"/>
                  </a:lnTo>
                  <a:lnTo>
                    <a:pt x="282998" y="122978"/>
                  </a:lnTo>
                  <a:cubicBezTo>
                    <a:pt x="280035" y="112607"/>
                    <a:pt x="276331" y="102976"/>
                    <a:pt x="271145" y="94086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1" name="Graphic 21" descr="Stopwatch">
            <a:extLst>
              <a:ext uri="{FF2B5EF4-FFF2-40B4-BE49-F238E27FC236}">
                <a16:creationId xmlns:a16="http://schemas.microsoft.com/office/drawing/2014/main" id="{94A0F3C0-2064-48D6-BE27-A84BA6AF5353}"/>
              </a:ext>
            </a:extLst>
          </p:cNvPr>
          <p:cNvGrpSpPr/>
          <p:nvPr/>
        </p:nvGrpSpPr>
        <p:grpSpPr>
          <a:xfrm>
            <a:off x="1619667" y="2464674"/>
            <a:ext cx="711200" cy="711200"/>
            <a:chOff x="2038934" y="2426263"/>
            <a:chExt cx="711200" cy="711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D256A6-30F2-4243-B964-7D25A4EE3042}"/>
                </a:ext>
              </a:extLst>
            </p:cNvPr>
            <p:cNvSpPr/>
            <p:nvPr/>
          </p:nvSpPr>
          <p:spPr>
            <a:xfrm>
              <a:off x="2379717" y="2655921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4F3CF11-705A-4616-94EB-BFF8D45E2BBC}"/>
                </a:ext>
              </a:extLst>
            </p:cNvPr>
            <p:cNvSpPr/>
            <p:nvPr/>
          </p:nvSpPr>
          <p:spPr>
            <a:xfrm>
              <a:off x="2379717" y="2952254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9A73F91-5F4E-4765-BDA2-9291C420DF9F}"/>
                </a:ext>
              </a:extLst>
            </p:cNvPr>
            <p:cNvSpPr/>
            <p:nvPr/>
          </p:nvSpPr>
          <p:spPr>
            <a:xfrm>
              <a:off x="2527884" y="2796679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E3CBC6F-A9A1-4169-8241-F01DBEA5D29C}"/>
                </a:ext>
              </a:extLst>
            </p:cNvPr>
            <p:cNvSpPr/>
            <p:nvPr/>
          </p:nvSpPr>
          <p:spPr>
            <a:xfrm>
              <a:off x="2231550" y="2796679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A899F3E-E192-429F-82F2-01DD736A44AB}"/>
                </a:ext>
              </a:extLst>
            </p:cNvPr>
            <p:cNvSpPr/>
            <p:nvPr/>
          </p:nvSpPr>
          <p:spPr>
            <a:xfrm>
              <a:off x="2379717" y="2707779"/>
              <a:ext cx="98530" cy="187430"/>
            </a:xfrm>
            <a:custGeom>
              <a:avLst/>
              <a:gdLst>
                <a:gd name="connsiteX0" fmla="*/ 29633 w 98530"/>
                <a:gd name="connsiteY0" fmla="*/ 0 h 187430"/>
                <a:gd name="connsiteX1" fmla="*/ 0 w 98530"/>
                <a:gd name="connsiteY1" fmla="*/ 0 h 187430"/>
                <a:gd name="connsiteX2" fmla="*/ 0 w 98530"/>
                <a:gd name="connsiteY2" fmla="*/ 103717 h 187430"/>
                <a:gd name="connsiteX3" fmla="*/ 4445 w 98530"/>
                <a:gd name="connsiteY3" fmla="*/ 114088 h 187430"/>
                <a:gd name="connsiteX4" fmla="*/ 77788 w 98530"/>
                <a:gd name="connsiteY4" fmla="*/ 187431 h 187430"/>
                <a:gd name="connsiteX5" fmla="*/ 98531 w 98530"/>
                <a:gd name="connsiteY5" fmla="*/ 166688 h 187430"/>
                <a:gd name="connsiteX6" fmla="*/ 29633 w 98530"/>
                <a:gd name="connsiteY6" fmla="*/ 97790 h 187430"/>
                <a:gd name="connsiteX7" fmla="*/ 29633 w 98530"/>
                <a:gd name="connsiteY7" fmla="*/ 0 h 187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530" h="187430">
                  <a:moveTo>
                    <a:pt x="29633" y="0"/>
                  </a:moveTo>
                  <a:lnTo>
                    <a:pt x="0" y="0"/>
                  </a:lnTo>
                  <a:lnTo>
                    <a:pt x="0" y="103717"/>
                  </a:lnTo>
                  <a:cubicBezTo>
                    <a:pt x="0" y="107421"/>
                    <a:pt x="1482" y="111125"/>
                    <a:pt x="4445" y="114088"/>
                  </a:cubicBezTo>
                  <a:lnTo>
                    <a:pt x="77788" y="187431"/>
                  </a:lnTo>
                  <a:lnTo>
                    <a:pt x="98531" y="166688"/>
                  </a:lnTo>
                  <a:lnTo>
                    <a:pt x="29633" y="97790"/>
                  </a:lnTo>
                  <a:lnTo>
                    <a:pt x="29633" y="0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4B0B1DF-1B56-4856-ABB6-60449BF66AB3}"/>
                </a:ext>
              </a:extLst>
            </p:cNvPr>
            <p:cNvSpPr/>
            <p:nvPr/>
          </p:nvSpPr>
          <p:spPr>
            <a:xfrm>
              <a:off x="2142877" y="2492938"/>
              <a:ext cx="504207" cy="577445"/>
            </a:xfrm>
            <a:custGeom>
              <a:avLst/>
              <a:gdLst>
                <a:gd name="connsiteX0" fmla="*/ 251657 w 504207"/>
                <a:gd name="connsiteY0" fmla="*/ 533400 h 577445"/>
                <a:gd name="connsiteX1" fmla="*/ 44224 w 504207"/>
                <a:gd name="connsiteY1" fmla="*/ 325967 h 577445"/>
                <a:gd name="connsiteX2" fmla="*/ 251657 w 504207"/>
                <a:gd name="connsiteY2" fmla="*/ 118533 h 577445"/>
                <a:gd name="connsiteX3" fmla="*/ 459090 w 504207"/>
                <a:gd name="connsiteY3" fmla="*/ 325967 h 577445"/>
                <a:gd name="connsiteX4" fmla="*/ 251657 w 504207"/>
                <a:gd name="connsiteY4" fmla="*/ 533400 h 577445"/>
                <a:gd name="connsiteX5" fmla="*/ 251657 w 504207"/>
                <a:gd name="connsiteY5" fmla="*/ 533400 h 577445"/>
                <a:gd name="connsiteX6" fmla="*/ 427234 w 504207"/>
                <a:gd name="connsiteY6" fmla="*/ 145203 h 577445"/>
                <a:gd name="connsiteX7" fmla="*/ 449459 w 504207"/>
                <a:gd name="connsiteY7" fmla="*/ 122978 h 577445"/>
                <a:gd name="connsiteX8" fmla="*/ 448719 w 504207"/>
                <a:gd name="connsiteY8" fmla="*/ 91863 h 577445"/>
                <a:gd name="connsiteX9" fmla="*/ 417604 w 504207"/>
                <a:gd name="connsiteY9" fmla="*/ 91122 h 577445"/>
                <a:gd name="connsiteX10" fmla="*/ 392415 w 504207"/>
                <a:gd name="connsiteY10" fmla="*/ 117052 h 577445"/>
                <a:gd name="connsiteX11" fmla="*/ 273882 w 504207"/>
                <a:gd name="connsiteY11" fmla="*/ 75565 h 577445"/>
                <a:gd name="connsiteX12" fmla="*/ 273882 w 504207"/>
                <a:gd name="connsiteY12" fmla="*/ 44450 h 577445"/>
                <a:gd name="connsiteX13" fmla="*/ 340557 w 504207"/>
                <a:gd name="connsiteY13" fmla="*/ 44450 h 577445"/>
                <a:gd name="connsiteX14" fmla="*/ 340557 w 504207"/>
                <a:gd name="connsiteY14" fmla="*/ 0 h 577445"/>
                <a:gd name="connsiteX15" fmla="*/ 162757 w 504207"/>
                <a:gd name="connsiteY15" fmla="*/ 0 h 577445"/>
                <a:gd name="connsiteX16" fmla="*/ 162757 w 504207"/>
                <a:gd name="connsiteY16" fmla="*/ 44450 h 577445"/>
                <a:gd name="connsiteX17" fmla="*/ 229432 w 504207"/>
                <a:gd name="connsiteY17" fmla="*/ 44450 h 577445"/>
                <a:gd name="connsiteX18" fmla="*/ 229432 w 504207"/>
                <a:gd name="connsiteY18" fmla="*/ 74824 h 577445"/>
                <a:gd name="connsiteX19" fmla="*/ 1996 w 504207"/>
                <a:gd name="connsiteY19" fmla="*/ 294111 h 577445"/>
                <a:gd name="connsiteX20" fmla="*/ 167943 w 504207"/>
                <a:gd name="connsiteY20" fmla="*/ 563033 h 577445"/>
                <a:gd name="connsiteX21" fmla="*/ 466499 w 504207"/>
                <a:gd name="connsiteY21" fmla="*/ 458576 h 577445"/>
                <a:gd name="connsiteX22" fmla="*/ 427234 w 504207"/>
                <a:gd name="connsiteY22" fmla="*/ 145203 h 577445"/>
                <a:gd name="connsiteX23" fmla="*/ 427234 w 504207"/>
                <a:gd name="connsiteY23" fmla="*/ 145203 h 577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04207" h="577445">
                  <a:moveTo>
                    <a:pt x="251657" y="533400"/>
                  </a:moveTo>
                  <a:cubicBezTo>
                    <a:pt x="136828" y="533400"/>
                    <a:pt x="44224" y="440796"/>
                    <a:pt x="44224" y="325967"/>
                  </a:cubicBezTo>
                  <a:cubicBezTo>
                    <a:pt x="44224" y="211138"/>
                    <a:pt x="136828" y="118533"/>
                    <a:pt x="251657" y="118533"/>
                  </a:cubicBezTo>
                  <a:cubicBezTo>
                    <a:pt x="366486" y="118533"/>
                    <a:pt x="459090" y="211138"/>
                    <a:pt x="459090" y="325967"/>
                  </a:cubicBezTo>
                  <a:cubicBezTo>
                    <a:pt x="459090" y="440796"/>
                    <a:pt x="366486" y="533400"/>
                    <a:pt x="251657" y="533400"/>
                  </a:cubicBezTo>
                  <a:lnTo>
                    <a:pt x="251657" y="533400"/>
                  </a:lnTo>
                  <a:close/>
                  <a:moveTo>
                    <a:pt x="427234" y="145203"/>
                  </a:moveTo>
                  <a:lnTo>
                    <a:pt x="449459" y="122978"/>
                  </a:lnTo>
                  <a:cubicBezTo>
                    <a:pt x="457609" y="114088"/>
                    <a:pt x="457609" y="100753"/>
                    <a:pt x="448719" y="91863"/>
                  </a:cubicBezTo>
                  <a:cubicBezTo>
                    <a:pt x="440569" y="83714"/>
                    <a:pt x="426494" y="82973"/>
                    <a:pt x="417604" y="91122"/>
                  </a:cubicBezTo>
                  <a:lnTo>
                    <a:pt x="392415" y="117052"/>
                  </a:lnTo>
                  <a:cubicBezTo>
                    <a:pt x="356855" y="93345"/>
                    <a:pt x="316109" y="78528"/>
                    <a:pt x="273882" y="75565"/>
                  </a:cubicBezTo>
                  <a:lnTo>
                    <a:pt x="273882" y="44450"/>
                  </a:lnTo>
                  <a:lnTo>
                    <a:pt x="340557" y="44450"/>
                  </a:lnTo>
                  <a:lnTo>
                    <a:pt x="340557" y="0"/>
                  </a:lnTo>
                  <a:lnTo>
                    <a:pt x="162757" y="0"/>
                  </a:lnTo>
                  <a:lnTo>
                    <a:pt x="162757" y="44450"/>
                  </a:lnTo>
                  <a:lnTo>
                    <a:pt x="229432" y="44450"/>
                  </a:lnTo>
                  <a:lnTo>
                    <a:pt x="229432" y="74824"/>
                  </a:lnTo>
                  <a:cubicBezTo>
                    <a:pt x="111639" y="85196"/>
                    <a:pt x="16813" y="176318"/>
                    <a:pt x="1996" y="294111"/>
                  </a:cubicBezTo>
                  <a:cubicBezTo>
                    <a:pt x="-12821" y="411903"/>
                    <a:pt x="56077" y="523769"/>
                    <a:pt x="167943" y="563033"/>
                  </a:cubicBezTo>
                  <a:cubicBezTo>
                    <a:pt x="279809" y="602298"/>
                    <a:pt x="403528" y="559329"/>
                    <a:pt x="466499" y="458576"/>
                  </a:cubicBezTo>
                  <a:cubicBezTo>
                    <a:pt x="529469" y="357823"/>
                    <a:pt x="511689" y="227436"/>
                    <a:pt x="427234" y="145203"/>
                  </a:cubicBezTo>
                  <a:lnTo>
                    <a:pt x="427234" y="145203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8" name="Graphic 20" descr="Lightbulb">
            <a:extLst>
              <a:ext uri="{FF2B5EF4-FFF2-40B4-BE49-F238E27FC236}">
                <a16:creationId xmlns:a16="http://schemas.microsoft.com/office/drawing/2014/main" id="{5C906F36-1EE6-49BB-843B-2307608957E6}"/>
              </a:ext>
            </a:extLst>
          </p:cNvPr>
          <p:cNvGrpSpPr/>
          <p:nvPr/>
        </p:nvGrpSpPr>
        <p:grpSpPr>
          <a:xfrm>
            <a:off x="1523360" y="1214010"/>
            <a:ext cx="711200" cy="711200"/>
            <a:chOff x="2038934" y="1146217"/>
            <a:chExt cx="711200" cy="711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8E99FF3-F00A-44E6-BD35-3AF83957D3CD}"/>
                </a:ext>
              </a:extLst>
            </p:cNvPr>
            <p:cNvSpPr/>
            <p:nvPr/>
          </p:nvSpPr>
          <p:spPr>
            <a:xfrm>
              <a:off x="2298225" y="1620350"/>
              <a:ext cx="192616" cy="44450"/>
            </a:xfrm>
            <a:custGeom>
              <a:avLst/>
              <a:gdLst>
                <a:gd name="connsiteX0" fmla="*/ 22225 w 192616"/>
                <a:gd name="connsiteY0" fmla="*/ 0 h 44450"/>
                <a:gd name="connsiteX1" fmla="*/ 170392 w 192616"/>
                <a:gd name="connsiteY1" fmla="*/ 0 h 44450"/>
                <a:gd name="connsiteX2" fmla="*/ 192617 w 192616"/>
                <a:gd name="connsiteY2" fmla="*/ 22225 h 44450"/>
                <a:gd name="connsiteX3" fmla="*/ 170392 w 192616"/>
                <a:gd name="connsiteY3" fmla="*/ 44450 h 44450"/>
                <a:gd name="connsiteX4" fmla="*/ 22225 w 192616"/>
                <a:gd name="connsiteY4" fmla="*/ 44450 h 44450"/>
                <a:gd name="connsiteX5" fmla="*/ 0 w 192616"/>
                <a:gd name="connsiteY5" fmla="*/ 22225 h 44450"/>
                <a:gd name="connsiteX6" fmla="*/ 22225 w 192616"/>
                <a:gd name="connsiteY6" fmla="*/ 0 h 4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616" h="44450">
                  <a:moveTo>
                    <a:pt x="22225" y="0"/>
                  </a:moveTo>
                  <a:lnTo>
                    <a:pt x="170392" y="0"/>
                  </a:lnTo>
                  <a:cubicBezTo>
                    <a:pt x="182986" y="0"/>
                    <a:pt x="192617" y="9631"/>
                    <a:pt x="192617" y="22225"/>
                  </a:cubicBezTo>
                  <a:cubicBezTo>
                    <a:pt x="192617" y="34819"/>
                    <a:pt x="182986" y="44450"/>
                    <a:pt x="170392" y="44450"/>
                  </a:cubicBezTo>
                  <a:lnTo>
                    <a:pt x="22225" y="44450"/>
                  </a:lnTo>
                  <a:cubicBezTo>
                    <a:pt x="9631" y="44450"/>
                    <a:pt x="0" y="34819"/>
                    <a:pt x="0" y="22225"/>
                  </a:cubicBezTo>
                  <a:cubicBezTo>
                    <a:pt x="0" y="9631"/>
                    <a:pt x="9631" y="0"/>
                    <a:pt x="22225" y="0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D394594-B818-41C1-8C1D-D879FEC03CD5}"/>
                </a:ext>
              </a:extLst>
            </p:cNvPr>
            <p:cNvSpPr/>
            <p:nvPr/>
          </p:nvSpPr>
          <p:spPr>
            <a:xfrm>
              <a:off x="2298225" y="1694433"/>
              <a:ext cx="192616" cy="44450"/>
            </a:xfrm>
            <a:custGeom>
              <a:avLst/>
              <a:gdLst>
                <a:gd name="connsiteX0" fmla="*/ 22225 w 192616"/>
                <a:gd name="connsiteY0" fmla="*/ 0 h 44450"/>
                <a:gd name="connsiteX1" fmla="*/ 170392 w 192616"/>
                <a:gd name="connsiteY1" fmla="*/ 0 h 44450"/>
                <a:gd name="connsiteX2" fmla="*/ 192617 w 192616"/>
                <a:gd name="connsiteY2" fmla="*/ 22225 h 44450"/>
                <a:gd name="connsiteX3" fmla="*/ 170392 w 192616"/>
                <a:gd name="connsiteY3" fmla="*/ 44450 h 44450"/>
                <a:gd name="connsiteX4" fmla="*/ 22225 w 192616"/>
                <a:gd name="connsiteY4" fmla="*/ 44450 h 44450"/>
                <a:gd name="connsiteX5" fmla="*/ 0 w 192616"/>
                <a:gd name="connsiteY5" fmla="*/ 22225 h 44450"/>
                <a:gd name="connsiteX6" fmla="*/ 22225 w 192616"/>
                <a:gd name="connsiteY6" fmla="*/ 0 h 4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616" h="44450">
                  <a:moveTo>
                    <a:pt x="22225" y="0"/>
                  </a:moveTo>
                  <a:lnTo>
                    <a:pt x="170392" y="0"/>
                  </a:lnTo>
                  <a:cubicBezTo>
                    <a:pt x="182986" y="0"/>
                    <a:pt x="192617" y="9631"/>
                    <a:pt x="192617" y="22225"/>
                  </a:cubicBezTo>
                  <a:cubicBezTo>
                    <a:pt x="192617" y="34819"/>
                    <a:pt x="182986" y="44450"/>
                    <a:pt x="170392" y="44450"/>
                  </a:cubicBezTo>
                  <a:lnTo>
                    <a:pt x="22225" y="44450"/>
                  </a:lnTo>
                  <a:cubicBezTo>
                    <a:pt x="9631" y="44450"/>
                    <a:pt x="0" y="34819"/>
                    <a:pt x="0" y="22225"/>
                  </a:cubicBezTo>
                  <a:cubicBezTo>
                    <a:pt x="0" y="9631"/>
                    <a:pt x="9631" y="0"/>
                    <a:pt x="22225" y="0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21523B2-E288-424E-A660-A6C7419AD1E6}"/>
                </a:ext>
              </a:extLst>
            </p:cNvPr>
            <p:cNvSpPr/>
            <p:nvPr/>
          </p:nvSpPr>
          <p:spPr>
            <a:xfrm>
              <a:off x="2346379" y="1768517"/>
              <a:ext cx="96308" cy="44450"/>
            </a:xfrm>
            <a:custGeom>
              <a:avLst/>
              <a:gdLst>
                <a:gd name="connsiteX0" fmla="*/ 0 w 96308"/>
                <a:gd name="connsiteY0" fmla="*/ 0 h 44450"/>
                <a:gd name="connsiteX1" fmla="*/ 48154 w 96308"/>
                <a:gd name="connsiteY1" fmla="*/ 44450 h 44450"/>
                <a:gd name="connsiteX2" fmla="*/ 96308 w 96308"/>
                <a:gd name="connsiteY2" fmla="*/ 0 h 44450"/>
                <a:gd name="connsiteX3" fmla="*/ 0 w 96308"/>
                <a:gd name="connsiteY3" fmla="*/ 0 h 4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08" h="44450">
                  <a:moveTo>
                    <a:pt x="0" y="0"/>
                  </a:moveTo>
                  <a:cubicBezTo>
                    <a:pt x="2222" y="25188"/>
                    <a:pt x="22966" y="44450"/>
                    <a:pt x="48154" y="44450"/>
                  </a:cubicBezTo>
                  <a:cubicBezTo>
                    <a:pt x="73343" y="44450"/>
                    <a:pt x="94086" y="25188"/>
                    <a:pt x="963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49A2B49-576F-416A-96CA-820D7BB33968}"/>
                </a:ext>
              </a:extLst>
            </p:cNvPr>
            <p:cNvSpPr/>
            <p:nvPr/>
          </p:nvSpPr>
          <p:spPr>
            <a:xfrm>
              <a:off x="2201917" y="1190667"/>
              <a:ext cx="385233" cy="400050"/>
            </a:xfrm>
            <a:custGeom>
              <a:avLst/>
              <a:gdLst>
                <a:gd name="connsiteX0" fmla="*/ 192617 w 385233"/>
                <a:gd name="connsiteY0" fmla="*/ 0 h 400050"/>
                <a:gd name="connsiteX1" fmla="*/ 192617 w 385233"/>
                <a:gd name="connsiteY1" fmla="*/ 0 h 400050"/>
                <a:gd name="connsiteX2" fmla="*/ 192617 w 385233"/>
                <a:gd name="connsiteY2" fmla="*/ 0 h 400050"/>
                <a:gd name="connsiteX3" fmla="*/ 0 w 385233"/>
                <a:gd name="connsiteY3" fmla="*/ 190394 h 400050"/>
                <a:gd name="connsiteX4" fmla="*/ 0 w 385233"/>
                <a:gd name="connsiteY4" fmla="*/ 197062 h 400050"/>
                <a:gd name="connsiteX5" fmla="*/ 13335 w 385233"/>
                <a:gd name="connsiteY5" fmla="*/ 263737 h 400050"/>
                <a:gd name="connsiteX6" fmla="*/ 46672 w 385233"/>
                <a:gd name="connsiteY6" fmla="*/ 318558 h 400050"/>
                <a:gd name="connsiteX7" fmla="*/ 91863 w 385233"/>
                <a:gd name="connsiteY7" fmla="*/ 391901 h 400050"/>
                <a:gd name="connsiteX8" fmla="*/ 105198 w 385233"/>
                <a:gd name="connsiteY8" fmla="*/ 400050 h 400050"/>
                <a:gd name="connsiteX9" fmla="*/ 280035 w 385233"/>
                <a:gd name="connsiteY9" fmla="*/ 400050 h 400050"/>
                <a:gd name="connsiteX10" fmla="*/ 293370 w 385233"/>
                <a:gd name="connsiteY10" fmla="*/ 391901 h 400050"/>
                <a:gd name="connsiteX11" fmla="*/ 338561 w 385233"/>
                <a:gd name="connsiteY11" fmla="*/ 318558 h 400050"/>
                <a:gd name="connsiteX12" fmla="*/ 371898 w 385233"/>
                <a:gd name="connsiteY12" fmla="*/ 263737 h 400050"/>
                <a:gd name="connsiteX13" fmla="*/ 385233 w 385233"/>
                <a:gd name="connsiteY13" fmla="*/ 197062 h 400050"/>
                <a:gd name="connsiteX14" fmla="*/ 385233 w 385233"/>
                <a:gd name="connsiteY14" fmla="*/ 190394 h 400050"/>
                <a:gd name="connsiteX15" fmla="*/ 192617 w 385233"/>
                <a:gd name="connsiteY15" fmla="*/ 0 h 400050"/>
                <a:gd name="connsiteX16" fmla="*/ 340783 w 385233"/>
                <a:gd name="connsiteY16" fmla="*/ 196321 h 400050"/>
                <a:gd name="connsiteX17" fmla="*/ 330412 w 385233"/>
                <a:gd name="connsiteY17" fmla="*/ 248179 h 400050"/>
                <a:gd name="connsiteX18" fmla="*/ 305223 w 385233"/>
                <a:gd name="connsiteY18" fmla="*/ 288925 h 400050"/>
                <a:gd name="connsiteX19" fmla="*/ 262255 w 385233"/>
                <a:gd name="connsiteY19" fmla="*/ 355600 h 400050"/>
                <a:gd name="connsiteX20" fmla="*/ 192617 w 385233"/>
                <a:gd name="connsiteY20" fmla="*/ 355600 h 400050"/>
                <a:gd name="connsiteX21" fmla="*/ 123719 w 385233"/>
                <a:gd name="connsiteY21" fmla="*/ 355600 h 400050"/>
                <a:gd name="connsiteX22" fmla="*/ 80751 w 385233"/>
                <a:gd name="connsiteY22" fmla="*/ 288925 h 400050"/>
                <a:gd name="connsiteX23" fmla="*/ 55563 w 385233"/>
                <a:gd name="connsiteY23" fmla="*/ 248179 h 400050"/>
                <a:gd name="connsiteX24" fmla="*/ 45191 w 385233"/>
                <a:gd name="connsiteY24" fmla="*/ 196321 h 400050"/>
                <a:gd name="connsiteX25" fmla="*/ 45191 w 385233"/>
                <a:gd name="connsiteY25" fmla="*/ 190394 h 400050"/>
                <a:gd name="connsiteX26" fmla="*/ 193357 w 385233"/>
                <a:gd name="connsiteY26" fmla="*/ 43709 h 400050"/>
                <a:gd name="connsiteX27" fmla="*/ 193357 w 385233"/>
                <a:gd name="connsiteY27" fmla="*/ 43709 h 400050"/>
                <a:gd name="connsiteX28" fmla="*/ 193357 w 385233"/>
                <a:gd name="connsiteY28" fmla="*/ 43709 h 400050"/>
                <a:gd name="connsiteX29" fmla="*/ 193357 w 385233"/>
                <a:gd name="connsiteY29" fmla="*/ 43709 h 400050"/>
                <a:gd name="connsiteX30" fmla="*/ 193357 w 385233"/>
                <a:gd name="connsiteY30" fmla="*/ 43709 h 400050"/>
                <a:gd name="connsiteX31" fmla="*/ 193357 w 385233"/>
                <a:gd name="connsiteY31" fmla="*/ 43709 h 400050"/>
                <a:gd name="connsiteX32" fmla="*/ 193357 w 385233"/>
                <a:gd name="connsiteY32" fmla="*/ 43709 h 400050"/>
                <a:gd name="connsiteX33" fmla="*/ 341524 w 385233"/>
                <a:gd name="connsiteY33" fmla="*/ 190394 h 400050"/>
                <a:gd name="connsiteX34" fmla="*/ 341524 w 385233"/>
                <a:gd name="connsiteY34" fmla="*/ 19632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85233" h="400050">
                  <a:moveTo>
                    <a:pt x="192617" y="0"/>
                  </a:moveTo>
                  <a:cubicBezTo>
                    <a:pt x="192617" y="0"/>
                    <a:pt x="192617" y="0"/>
                    <a:pt x="192617" y="0"/>
                  </a:cubicBezTo>
                  <a:cubicBezTo>
                    <a:pt x="192617" y="0"/>
                    <a:pt x="192617" y="0"/>
                    <a:pt x="192617" y="0"/>
                  </a:cubicBezTo>
                  <a:cubicBezTo>
                    <a:pt x="87418" y="741"/>
                    <a:pt x="2222" y="85196"/>
                    <a:pt x="0" y="190394"/>
                  </a:cubicBezTo>
                  <a:lnTo>
                    <a:pt x="0" y="197062"/>
                  </a:lnTo>
                  <a:cubicBezTo>
                    <a:pt x="741" y="220028"/>
                    <a:pt x="5186" y="242253"/>
                    <a:pt x="13335" y="263737"/>
                  </a:cubicBezTo>
                  <a:cubicBezTo>
                    <a:pt x="21484" y="283739"/>
                    <a:pt x="32597" y="302260"/>
                    <a:pt x="46672" y="318558"/>
                  </a:cubicBezTo>
                  <a:cubicBezTo>
                    <a:pt x="64453" y="337820"/>
                    <a:pt x="83714" y="375603"/>
                    <a:pt x="91863" y="391901"/>
                  </a:cubicBezTo>
                  <a:cubicBezTo>
                    <a:pt x="94086" y="397087"/>
                    <a:pt x="99272" y="400050"/>
                    <a:pt x="105198" y="400050"/>
                  </a:cubicBezTo>
                  <a:lnTo>
                    <a:pt x="280035" y="400050"/>
                  </a:lnTo>
                  <a:cubicBezTo>
                    <a:pt x="285962" y="400050"/>
                    <a:pt x="291148" y="397087"/>
                    <a:pt x="293370" y="391901"/>
                  </a:cubicBezTo>
                  <a:cubicBezTo>
                    <a:pt x="301519" y="375603"/>
                    <a:pt x="320781" y="337820"/>
                    <a:pt x="338561" y="318558"/>
                  </a:cubicBezTo>
                  <a:cubicBezTo>
                    <a:pt x="352637" y="302260"/>
                    <a:pt x="364490" y="283739"/>
                    <a:pt x="371898" y="263737"/>
                  </a:cubicBezTo>
                  <a:cubicBezTo>
                    <a:pt x="380048" y="242253"/>
                    <a:pt x="384493" y="220028"/>
                    <a:pt x="385233" y="197062"/>
                  </a:cubicBezTo>
                  <a:lnTo>
                    <a:pt x="385233" y="190394"/>
                  </a:lnTo>
                  <a:cubicBezTo>
                    <a:pt x="383011" y="85196"/>
                    <a:pt x="297815" y="741"/>
                    <a:pt x="192617" y="0"/>
                  </a:cubicBezTo>
                  <a:close/>
                  <a:moveTo>
                    <a:pt x="340783" y="196321"/>
                  </a:moveTo>
                  <a:cubicBezTo>
                    <a:pt x="340043" y="214101"/>
                    <a:pt x="336338" y="231881"/>
                    <a:pt x="330412" y="248179"/>
                  </a:cubicBezTo>
                  <a:cubicBezTo>
                    <a:pt x="324485" y="262996"/>
                    <a:pt x="316336" y="277072"/>
                    <a:pt x="305223" y="288925"/>
                  </a:cubicBezTo>
                  <a:cubicBezTo>
                    <a:pt x="288184" y="309668"/>
                    <a:pt x="273368" y="331893"/>
                    <a:pt x="262255" y="355600"/>
                  </a:cubicBezTo>
                  <a:lnTo>
                    <a:pt x="192617" y="355600"/>
                  </a:lnTo>
                  <a:lnTo>
                    <a:pt x="123719" y="355600"/>
                  </a:lnTo>
                  <a:cubicBezTo>
                    <a:pt x="111866" y="331893"/>
                    <a:pt x="97049" y="309668"/>
                    <a:pt x="80751" y="288925"/>
                  </a:cubicBezTo>
                  <a:cubicBezTo>
                    <a:pt x="70379" y="277072"/>
                    <a:pt x="61489" y="262996"/>
                    <a:pt x="55563" y="248179"/>
                  </a:cubicBezTo>
                  <a:cubicBezTo>
                    <a:pt x="48895" y="231881"/>
                    <a:pt x="45932" y="214101"/>
                    <a:pt x="45191" y="196321"/>
                  </a:cubicBezTo>
                  <a:lnTo>
                    <a:pt x="45191" y="190394"/>
                  </a:lnTo>
                  <a:cubicBezTo>
                    <a:pt x="46672" y="109643"/>
                    <a:pt x="112607" y="44450"/>
                    <a:pt x="193357" y="43709"/>
                  </a:cubicBezTo>
                  <a:lnTo>
                    <a:pt x="193357" y="43709"/>
                  </a:lnTo>
                  <a:lnTo>
                    <a:pt x="193357" y="43709"/>
                  </a:lnTo>
                  <a:cubicBezTo>
                    <a:pt x="193357" y="43709"/>
                    <a:pt x="193357" y="43709"/>
                    <a:pt x="193357" y="43709"/>
                  </a:cubicBezTo>
                  <a:cubicBezTo>
                    <a:pt x="193357" y="43709"/>
                    <a:pt x="193357" y="43709"/>
                    <a:pt x="193357" y="43709"/>
                  </a:cubicBezTo>
                  <a:lnTo>
                    <a:pt x="193357" y="43709"/>
                  </a:lnTo>
                  <a:lnTo>
                    <a:pt x="193357" y="43709"/>
                  </a:lnTo>
                  <a:cubicBezTo>
                    <a:pt x="274108" y="44450"/>
                    <a:pt x="340043" y="108903"/>
                    <a:pt x="341524" y="190394"/>
                  </a:cubicBezTo>
                  <a:lnTo>
                    <a:pt x="341524" y="196321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0" name="Shape">
            <a:extLst>
              <a:ext uri="{FF2B5EF4-FFF2-40B4-BE49-F238E27FC236}">
                <a16:creationId xmlns:a16="http://schemas.microsoft.com/office/drawing/2014/main" id="{52CD3D9F-BA8D-4EDA-BF56-D85C8223A7EA}"/>
              </a:ext>
            </a:extLst>
          </p:cNvPr>
          <p:cNvSpPr/>
          <p:nvPr/>
        </p:nvSpPr>
        <p:spPr>
          <a:xfrm>
            <a:off x="1351280" y="2321020"/>
            <a:ext cx="3546456" cy="14684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02" y="17625"/>
                </a:moveTo>
                <a:cubicBezTo>
                  <a:pt x="15825" y="16108"/>
                  <a:pt x="14095" y="15376"/>
                  <a:pt x="12365" y="15376"/>
                </a:cubicBezTo>
                <a:lnTo>
                  <a:pt x="3740" y="15376"/>
                </a:lnTo>
                <a:cubicBezTo>
                  <a:pt x="1679" y="15376"/>
                  <a:pt x="0" y="11924"/>
                  <a:pt x="0" y="7688"/>
                </a:cubicBezTo>
                <a:cubicBezTo>
                  <a:pt x="0" y="3452"/>
                  <a:pt x="1679" y="0"/>
                  <a:pt x="3740" y="0"/>
                </a:cubicBezTo>
                <a:lnTo>
                  <a:pt x="3740" y="0"/>
                </a:lnTo>
                <a:cubicBezTo>
                  <a:pt x="9821" y="0"/>
                  <a:pt x="15545" y="5753"/>
                  <a:pt x="19285" y="15533"/>
                </a:cubicBezTo>
                <a:lnTo>
                  <a:pt x="21600" y="21600"/>
                </a:lnTo>
                <a:cubicBezTo>
                  <a:pt x="21600" y="21600"/>
                  <a:pt x="21600" y="21600"/>
                  <a:pt x="21600" y="21600"/>
                </a:cubicBezTo>
                <a:lnTo>
                  <a:pt x="17402" y="17625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ircle">
            <a:extLst>
              <a:ext uri="{FF2B5EF4-FFF2-40B4-BE49-F238E27FC236}">
                <a16:creationId xmlns:a16="http://schemas.microsoft.com/office/drawing/2014/main" id="{D72FB117-A954-47E3-8057-745B4D842440}"/>
              </a:ext>
            </a:extLst>
          </p:cNvPr>
          <p:cNvSpPr/>
          <p:nvPr/>
        </p:nvSpPr>
        <p:spPr>
          <a:xfrm>
            <a:off x="1533968" y="2385023"/>
            <a:ext cx="888921" cy="888921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AED27A1-5AEC-4719-B255-D784F1ABFE68}"/>
              </a:ext>
            </a:extLst>
          </p:cNvPr>
          <p:cNvSpPr txBox="1"/>
          <p:nvPr/>
        </p:nvSpPr>
        <p:spPr>
          <a:xfrm>
            <a:off x="2460693" y="2603612"/>
            <a:ext cx="1480855" cy="64633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Descriptive Research</a:t>
            </a:r>
          </a:p>
        </p:txBody>
      </p:sp>
      <p:grpSp>
        <p:nvGrpSpPr>
          <p:cNvPr id="53" name="Graphic 21" descr="Stopwatch">
            <a:extLst>
              <a:ext uri="{FF2B5EF4-FFF2-40B4-BE49-F238E27FC236}">
                <a16:creationId xmlns:a16="http://schemas.microsoft.com/office/drawing/2014/main" id="{B3231602-CDFC-4119-A0AB-D71D2CCFCFC5}"/>
              </a:ext>
            </a:extLst>
          </p:cNvPr>
          <p:cNvGrpSpPr/>
          <p:nvPr/>
        </p:nvGrpSpPr>
        <p:grpSpPr>
          <a:xfrm>
            <a:off x="1619667" y="2462255"/>
            <a:ext cx="711200" cy="711200"/>
            <a:chOff x="2038934" y="2426263"/>
            <a:chExt cx="711200" cy="711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A8BE62B-C3E4-4833-84D4-E69A90651B15}"/>
                </a:ext>
              </a:extLst>
            </p:cNvPr>
            <p:cNvSpPr/>
            <p:nvPr/>
          </p:nvSpPr>
          <p:spPr>
            <a:xfrm>
              <a:off x="2379717" y="2655921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5DA3CE4-CDC9-4463-B16F-3FDE3F1A632A}"/>
                </a:ext>
              </a:extLst>
            </p:cNvPr>
            <p:cNvSpPr/>
            <p:nvPr/>
          </p:nvSpPr>
          <p:spPr>
            <a:xfrm>
              <a:off x="2379717" y="2952254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382179F-3935-408B-B970-9973F3CE7CCF}"/>
                </a:ext>
              </a:extLst>
            </p:cNvPr>
            <p:cNvSpPr/>
            <p:nvPr/>
          </p:nvSpPr>
          <p:spPr>
            <a:xfrm>
              <a:off x="2527884" y="2796679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DBBECF7-B688-4756-B057-56207A621A74}"/>
                </a:ext>
              </a:extLst>
            </p:cNvPr>
            <p:cNvSpPr/>
            <p:nvPr/>
          </p:nvSpPr>
          <p:spPr>
            <a:xfrm>
              <a:off x="2231550" y="2796679"/>
              <a:ext cx="29633" cy="29633"/>
            </a:xfrm>
            <a:custGeom>
              <a:avLst/>
              <a:gdLst>
                <a:gd name="connsiteX0" fmla="*/ 29633 w 29633"/>
                <a:gd name="connsiteY0" fmla="*/ 14817 h 29633"/>
                <a:gd name="connsiteX1" fmla="*/ 14817 w 29633"/>
                <a:gd name="connsiteY1" fmla="*/ 29633 h 29633"/>
                <a:gd name="connsiteX2" fmla="*/ 0 w 29633"/>
                <a:gd name="connsiteY2" fmla="*/ 14817 h 29633"/>
                <a:gd name="connsiteX3" fmla="*/ 14817 w 29633"/>
                <a:gd name="connsiteY3" fmla="*/ 0 h 29633"/>
                <a:gd name="connsiteX4" fmla="*/ 29633 w 29633"/>
                <a:gd name="connsiteY4" fmla="*/ 14817 h 2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33" h="29633">
                  <a:moveTo>
                    <a:pt x="29633" y="14817"/>
                  </a:moveTo>
                  <a:cubicBezTo>
                    <a:pt x="29633" y="23000"/>
                    <a:pt x="23000" y="29633"/>
                    <a:pt x="14817" y="29633"/>
                  </a:cubicBezTo>
                  <a:cubicBezTo>
                    <a:pt x="6634" y="29633"/>
                    <a:pt x="0" y="23000"/>
                    <a:pt x="0" y="14817"/>
                  </a:cubicBezTo>
                  <a:cubicBezTo>
                    <a:pt x="0" y="6634"/>
                    <a:pt x="6634" y="0"/>
                    <a:pt x="14817" y="0"/>
                  </a:cubicBezTo>
                  <a:cubicBezTo>
                    <a:pt x="23000" y="0"/>
                    <a:pt x="29633" y="6634"/>
                    <a:pt x="29633" y="14817"/>
                  </a:cubicBez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82C83BC3-A6DC-4313-8C3F-728823AB56FB}"/>
                </a:ext>
              </a:extLst>
            </p:cNvPr>
            <p:cNvSpPr/>
            <p:nvPr/>
          </p:nvSpPr>
          <p:spPr>
            <a:xfrm>
              <a:off x="2379717" y="2707779"/>
              <a:ext cx="98530" cy="187430"/>
            </a:xfrm>
            <a:custGeom>
              <a:avLst/>
              <a:gdLst>
                <a:gd name="connsiteX0" fmla="*/ 29633 w 98530"/>
                <a:gd name="connsiteY0" fmla="*/ 0 h 187430"/>
                <a:gd name="connsiteX1" fmla="*/ 0 w 98530"/>
                <a:gd name="connsiteY1" fmla="*/ 0 h 187430"/>
                <a:gd name="connsiteX2" fmla="*/ 0 w 98530"/>
                <a:gd name="connsiteY2" fmla="*/ 103717 h 187430"/>
                <a:gd name="connsiteX3" fmla="*/ 4445 w 98530"/>
                <a:gd name="connsiteY3" fmla="*/ 114088 h 187430"/>
                <a:gd name="connsiteX4" fmla="*/ 77788 w 98530"/>
                <a:gd name="connsiteY4" fmla="*/ 187431 h 187430"/>
                <a:gd name="connsiteX5" fmla="*/ 98531 w 98530"/>
                <a:gd name="connsiteY5" fmla="*/ 166688 h 187430"/>
                <a:gd name="connsiteX6" fmla="*/ 29633 w 98530"/>
                <a:gd name="connsiteY6" fmla="*/ 97790 h 187430"/>
                <a:gd name="connsiteX7" fmla="*/ 29633 w 98530"/>
                <a:gd name="connsiteY7" fmla="*/ 0 h 187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530" h="187430">
                  <a:moveTo>
                    <a:pt x="29633" y="0"/>
                  </a:moveTo>
                  <a:lnTo>
                    <a:pt x="0" y="0"/>
                  </a:lnTo>
                  <a:lnTo>
                    <a:pt x="0" y="103717"/>
                  </a:lnTo>
                  <a:cubicBezTo>
                    <a:pt x="0" y="107421"/>
                    <a:pt x="1482" y="111125"/>
                    <a:pt x="4445" y="114088"/>
                  </a:cubicBezTo>
                  <a:lnTo>
                    <a:pt x="77788" y="187431"/>
                  </a:lnTo>
                  <a:lnTo>
                    <a:pt x="98531" y="166688"/>
                  </a:lnTo>
                  <a:lnTo>
                    <a:pt x="29633" y="97790"/>
                  </a:lnTo>
                  <a:lnTo>
                    <a:pt x="29633" y="0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79EEDCA-F305-4824-99A2-FBAE1860BABB}"/>
                </a:ext>
              </a:extLst>
            </p:cNvPr>
            <p:cNvSpPr/>
            <p:nvPr/>
          </p:nvSpPr>
          <p:spPr>
            <a:xfrm>
              <a:off x="2142877" y="2492938"/>
              <a:ext cx="504207" cy="577445"/>
            </a:xfrm>
            <a:custGeom>
              <a:avLst/>
              <a:gdLst>
                <a:gd name="connsiteX0" fmla="*/ 251657 w 504207"/>
                <a:gd name="connsiteY0" fmla="*/ 533400 h 577445"/>
                <a:gd name="connsiteX1" fmla="*/ 44224 w 504207"/>
                <a:gd name="connsiteY1" fmla="*/ 325967 h 577445"/>
                <a:gd name="connsiteX2" fmla="*/ 251657 w 504207"/>
                <a:gd name="connsiteY2" fmla="*/ 118533 h 577445"/>
                <a:gd name="connsiteX3" fmla="*/ 459090 w 504207"/>
                <a:gd name="connsiteY3" fmla="*/ 325967 h 577445"/>
                <a:gd name="connsiteX4" fmla="*/ 251657 w 504207"/>
                <a:gd name="connsiteY4" fmla="*/ 533400 h 577445"/>
                <a:gd name="connsiteX5" fmla="*/ 251657 w 504207"/>
                <a:gd name="connsiteY5" fmla="*/ 533400 h 577445"/>
                <a:gd name="connsiteX6" fmla="*/ 427234 w 504207"/>
                <a:gd name="connsiteY6" fmla="*/ 145203 h 577445"/>
                <a:gd name="connsiteX7" fmla="*/ 449459 w 504207"/>
                <a:gd name="connsiteY7" fmla="*/ 122978 h 577445"/>
                <a:gd name="connsiteX8" fmla="*/ 448719 w 504207"/>
                <a:gd name="connsiteY8" fmla="*/ 91863 h 577445"/>
                <a:gd name="connsiteX9" fmla="*/ 417604 w 504207"/>
                <a:gd name="connsiteY9" fmla="*/ 91122 h 577445"/>
                <a:gd name="connsiteX10" fmla="*/ 392415 w 504207"/>
                <a:gd name="connsiteY10" fmla="*/ 117052 h 577445"/>
                <a:gd name="connsiteX11" fmla="*/ 273882 w 504207"/>
                <a:gd name="connsiteY11" fmla="*/ 75565 h 577445"/>
                <a:gd name="connsiteX12" fmla="*/ 273882 w 504207"/>
                <a:gd name="connsiteY12" fmla="*/ 44450 h 577445"/>
                <a:gd name="connsiteX13" fmla="*/ 340557 w 504207"/>
                <a:gd name="connsiteY13" fmla="*/ 44450 h 577445"/>
                <a:gd name="connsiteX14" fmla="*/ 340557 w 504207"/>
                <a:gd name="connsiteY14" fmla="*/ 0 h 577445"/>
                <a:gd name="connsiteX15" fmla="*/ 162757 w 504207"/>
                <a:gd name="connsiteY15" fmla="*/ 0 h 577445"/>
                <a:gd name="connsiteX16" fmla="*/ 162757 w 504207"/>
                <a:gd name="connsiteY16" fmla="*/ 44450 h 577445"/>
                <a:gd name="connsiteX17" fmla="*/ 229432 w 504207"/>
                <a:gd name="connsiteY17" fmla="*/ 44450 h 577445"/>
                <a:gd name="connsiteX18" fmla="*/ 229432 w 504207"/>
                <a:gd name="connsiteY18" fmla="*/ 74824 h 577445"/>
                <a:gd name="connsiteX19" fmla="*/ 1996 w 504207"/>
                <a:gd name="connsiteY19" fmla="*/ 294111 h 577445"/>
                <a:gd name="connsiteX20" fmla="*/ 167943 w 504207"/>
                <a:gd name="connsiteY20" fmla="*/ 563033 h 577445"/>
                <a:gd name="connsiteX21" fmla="*/ 466499 w 504207"/>
                <a:gd name="connsiteY21" fmla="*/ 458576 h 577445"/>
                <a:gd name="connsiteX22" fmla="*/ 427234 w 504207"/>
                <a:gd name="connsiteY22" fmla="*/ 145203 h 577445"/>
                <a:gd name="connsiteX23" fmla="*/ 427234 w 504207"/>
                <a:gd name="connsiteY23" fmla="*/ 145203 h 577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04207" h="577445">
                  <a:moveTo>
                    <a:pt x="251657" y="533400"/>
                  </a:moveTo>
                  <a:cubicBezTo>
                    <a:pt x="136828" y="533400"/>
                    <a:pt x="44224" y="440796"/>
                    <a:pt x="44224" y="325967"/>
                  </a:cubicBezTo>
                  <a:cubicBezTo>
                    <a:pt x="44224" y="211138"/>
                    <a:pt x="136828" y="118533"/>
                    <a:pt x="251657" y="118533"/>
                  </a:cubicBezTo>
                  <a:cubicBezTo>
                    <a:pt x="366486" y="118533"/>
                    <a:pt x="459090" y="211138"/>
                    <a:pt x="459090" y="325967"/>
                  </a:cubicBezTo>
                  <a:cubicBezTo>
                    <a:pt x="459090" y="440796"/>
                    <a:pt x="366486" y="533400"/>
                    <a:pt x="251657" y="533400"/>
                  </a:cubicBezTo>
                  <a:lnTo>
                    <a:pt x="251657" y="533400"/>
                  </a:lnTo>
                  <a:close/>
                  <a:moveTo>
                    <a:pt x="427234" y="145203"/>
                  </a:moveTo>
                  <a:lnTo>
                    <a:pt x="449459" y="122978"/>
                  </a:lnTo>
                  <a:cubicBezTo>
                    <a:pt x="457609" y="114088"/>
                    <a:pt x="457609" y="100753"/>
                    <a:pt x="448719" y="91863"/>
                  </a:cubicBezTo>
                  <a:cubicBezTo>
                    <a:pt x="440569" y="83714"/>
                    <a:pt x="426494" y="82973"/>
                    <a:pt x="417604" y="91122"/>
                  </a:cubicBezTo>
                  <a:lnTo>
                    <a:pt x="392415" y="117052"/>
                  </a:lnTo>
                  <a:cubicBezTo>
                    <a:pt x="356855" y="93345"/>
                    <a:pt x="316109" y="78528"/>
                    <a:pt x="273882" y="75565"/>
                  </a:cubicBezTo>
                  <a:lnTo>
                    <a:pt x="273882" y="44450"/>
                  </a:lnTo>
                  <a:lnTo>
                    <a:pt x="340557" y="44450"/>
                  </a:lnTo>
                  <a:lnTo>
                    <a:pt x="340557" y="0"/>
                  </a:lnTo>
                  <a:lnTo>
                    <a:pt x="162757" y="0"/>
                  </a:lnTo>
                  <a:lnTo>
                    <a:pt x="162757" y="44450"/>
                  </a:lnTo>
                  <a:lnTo>
                    <a:pt x="229432" y="44450"/>
                  </a:lnTo>
                  <a:lnTo>
                    <a:pt x="229432" y="74824"/>
                  </a:lnTo>
                  <a:cubicBezTo>
                    <a:pt x="111639" y="85196"/>
                    <a:pt x="16813" y="176318"/>
                    <a:pt x="1996" y="294111"/>
                  </a:cubicBezTo>
                  <a:cubicBezTo>
                    <a:pt x="-12821" y="411903"/>
                    <a:pt x="56077" y="523769"/>
                    <a:pt x="167943" y="563033"/>
                  </a:cubicBezTo>
                  <a:cubicBezTo>
                    <a:pt x="279809" y="602298"/>
                    <a:pt x="403528" y="559329"/>
                    <a:pt x="466499" y="458576"/>
                  </a:cubicBezTo>
                  <a:cubicBezTo>
                    <a:pt x="529469" y="357823"/>
                    <a:pt x="511689" y="227436"/>
                    <a:pt x="427234" y="145203"/>
                  </a:cubicBezTo>
                  <a:lnTo>
                    <a:pt x="427234" y="145203"/>
                  </a:lnTo>
                  <a:close/>
                </a:path>
              </a:pathLst>
            </a:custGeom>
            <a:solidFill>
              <a:srgbClr val="FFFFFF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342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8" grpId="0"/>
      <p:bldP spid="19" grpId="0"/>
      <p:bldP spid="20" grpId="0"/>
      <p:bldP spid="50" grpId="0" animBg="1"/>
      <p:bldP spid="51" grpId="0" animBg="1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8B729-9C1D-4DE5-9C92-199AB746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88C1-8B71-4D1A-9657-C7055004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Causal Inference :- A conclusion that when one thing happens, another specific thing will follow</a:t>
            </a:r>
          </a:p>
          <a:p>
            <a:r>
              <a:rPr lang="en-US" dirty="0"/>
              <a:t>Three criteria for causality.</a:t>
            </a:r>
          </a:p>
          <a:p>
            <a:r>
              <a:rPr lang="en-US" dirty="0"/>
              <a:t>Causal research should do all of the following:</a:t>
            </a:r>
          </a:p>
          <a:p>
            <a:pPr lvl="1"/>
            <a:r>
              <a:rPr lang="en-US" dirty="0"/>
              <a:t>Establish the appropriate causal order or sequence of events </a:t>
            </a:r>
          </a:p>
          <a:p>
            <a:pPr lvl="1"/>
            <a:r>
              <a:rPr lang="en-US" dirty="0"/>
              <a:t>Measure the concomitant variation between the presumed cause and the presumed effect </a:t>
            </a:r>
          </a:p>
          <a:p>
            <a:pPr lvl="1"/>
            <a:r>
              <a:rPr lang="en-US" dirty="0"/>
              <a:t>Examine the possibility of spuriousness by considering the presence of alternative plausible causal factor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C789B27-C06B-4A44-8A3A-88E9395C758C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6495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623" y="193297"/>
            <a:ext cx="10515600" cy="739056"/>
          </a:xfrm>
        </p:spPr>
        <p:txBody>
          <a:bodyPr/>
          <a:lstStyle/>
          <a:p>
            <a:r>
              <a:rPr lang="en-US" dirty="0"/>
              <a:t>Criteria for Causality</a:t>
            </a:r>
          </a:p>
        </p:txBody>
      </p:sp>
      <p:pic>
        <p:nvPicPr>
          <p:cNvPr id="36" name="Graphic 35" descr="Lightbulb">
            <a:extLst>
              <a:ext uri="{FF2B5EF4-FFF2-40B4-BE49-F238E27FC236}">
                <a16:creationId xmlns:a16="http://schemas.microsoft.com/office/drawing/2014/main" id="{2ACCC338-7191-4455-9359-EECDBBE02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82384" y="1620157"/>
            <a:ext cx="491158" cy="4911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13FA223E-76F0-47AB-A104-067C5F1B4C5C}"/>
              </a:ext>
            </a:extLst>
          </p:cNvPr>
          <p:cNvGrpSpPr/>
          <p:nvPr/>
        </p:nvGrpSpPr>
        <p:grpSpPr>
          <a:xfrm>
            <a:off x="1399920" y="1347106"/>
            <a:ext cx="2628900" cy="3587724"/>
            <a:chOff x="1399920" y="1347106"/>
            <a:chExt cx="2628900" cy="3587724"/>
          </a:xfrm>
        </p:grpSpPr>
        <p:sp>
          <p:nvSpPr>
            <p:cNvPr id="3" name="Triangle">
              <a:extLst>
                <a:ext uri="{FF2B5EF4-FFF2-40B4-BE49-F238E27FC236}">
                  <a16:creationId xmlns:a16="http://schemas.microsoft.com/office/drawing/2014/main" id="{2DB73C60-A7F6-4EC1-85C7-32F5873FD017}"/>
                </a:ext>
              </a:extLst>
            </p:cNvPr>
            <p:cNvSpPr/>
            <p:nvPr/>
          </p:nvSpPr>
          <p:spPr>
            <a:xfrm>
              <a:off x="3617339" y="1686197"/>
              <a:ext cx="411481" cy="47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5974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Triangle">
              <a:extLst>
                <a:ext uri="{FF2B5EF4-FFF2-40B4-BE49-F238E27FC236}">
                  <a16:creationId xmlns:a16="http://schemas.microsoft.com/office/drawing/2014/main" id="{7D2A28BD-59FF-4D4A-BACF-30A44879A822}"/>
                </a:ext>
              </a:extLst>
            </p:cNvPr>
            <p:cNvSpPr/>
            <p:nvPr/>
          </p:nvSpPr>
          <p:spPr>
            <a:xfrm>
              <a:off x="1491201" y="2977469"/>
              <a:ext cx="279400" cy="579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3216"/>
                  </a:move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Shape">
              <a:extLst>
                <a:ext uri="{FF2B5EF4-FFF2-40B4-BE49-F238E27FC236}">
                  <a16:creationId xmlns:a16="http://schemas.microsoft.com/office/drawing/2014/main" id="{4D4C1F4D-9343-46C0-8679-9CEB8862B2C7}"/>
                </a:ext>
              </a:extLst>
            </p:cNvPr>
            <p:cNvSpPr/>
            <p:nvPr/>
          </p:nvSpPr>
          <p:spPr>
            <a:xfrm>
              <a:off x="2476879" y="3428609"/>
              <a:ext cx="984250" cy="1506221"/>
            </a:xfrm>
            <a:custGeom>
              <a:avLst/>
              <a:gdLst>
                <a:gd name="connsiteX0" fmla="*/ 0 w 21600"/>
                <a:gd name="connsiteY0" fmla="*/ 21600 h 21600"/>
                <a:gd name="connsiteX1" fmla="*/ 21600 w 21600"/>
                <a:gd name="connsiteY1" fmla="*/ 13313 h 21600"/>
                <a:gd name="connsiteX2" fmla="*/ 0 w 21600"/>
                <a:gd name="connsiteY2" fmla="*/ 0 h 21600"/>
                <a:gd name="connsiteX3" fmla="*/ 0 w 21600"/>
                <a:gd name="connsiteY3" fmla="*/ 2160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21600" y="13313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Shape">
              <a:extLst>
                <a:ext uri="{FF2B5EF4-FFF2-40B4-BE49-F238E27FC236}">
                  <a16:creationId xmlns:a16="http://schemas.microsoft.com/office/drawing/2014/main" id="{CF488F99-74D8-4CCF-B57E-8E6E987986A1}"/>
                </a:ext>
              </a:extLst>
            </p:cNvPr>
            <p:cNvSpPr/>
            <p:nvPr/>
          </p:nvSpPr>
          <p:spPr>
            <a:xfrm>
              <a:off x="1641219" y="2956831"/>
              <a:ext cx="1819910" cy="1400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314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Shape">
              <a:extLst>
                <a:ext uri="{FF2B5EF4-FFF2-40B4-BE49-F238E27FC236}">
                  <a16:creationId xmlns:a16="http://schemas.microsoft.com/office/drawing/2014/main" id="{66DEB889-3DF1-4151-86DD-5EDD8B13C5EA}"/>
                </a:ext>
              </a:extLst>
            </p:cNvPr>
            <p:cNvSpPr/>
            <p:nvPr/>
          </p:nvSpPr>
          <p:spPr>
            <a:xfrm>
              <a:off x="1641220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rgbClr val="EF8BB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Shape">
              <a:extLst>
                <a:ext uri="{FF2B5EF4-FFF2-40B4-BE49-F238E27FC236}">
                  <a16:creationId xmlns:a16="http://schemas.microsoft.com/office/drawing/2014/main" id="{5909E08E-1916-4675-918B-18F77D487670}"/>
                </a:ext>
              </a:extLst>
            </p:cNvPr>
            <p:cNvSpPr/>
            <p:nvPr/>
          </p:nvSpPr>
          <p:spPr>
            <a:xfrm>
              <a:off x="1641220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Shape">
              <a:extLst>
                <a:ext uri="{FF2B5EF4-FFF2-40B4-BE49-F238E27FC236}">
                  <a16:creationId xmlns:a16="http://schemas.microsoft.com/office/drawing/2014/main" id="{E0129576-BB2F-4FA2-BC4D-DA1CCC8FA1BF}"/>
                </a:ext>
              </a:extLst>
            </p:cNvPr>
            <p:cNvSpPr/>
            <p:nvPr/>
          </p:nvSpPr>
          <p:spPr>
            <a:xfrm>
              <a:off x="1488819" y="1347106"/>
              <a:ext cx="2329181" cy="82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4" y="21600"/>
                  </a:moveTo>
                  <a:lnTo>
                    <a:pt x="0" y="21600"/>
                  </a:lnTo>
                  <a:lnTo>
                    <a:pt x="0" y="17234"/>
                  </a:lnTo>
                  <a:cubicBezTo>
                    <a:pt x="0" y="7740"/>
                    <a:pt x="2756" y="0"/>
                    <a:pt x="6136" y="0"/>
                  </a:cubicBezTo>
                  <a:lnTo>
                    <a:pt x="21600" y="0"/>
                  </a:lnTo>
                  <a:lnTo>
                    <a:pt x="21600" y="7740"/>
                  </a:lnTo>
                  <a:lnTo>
                    <a:pt x="21506" y="7740"/>
                  </a:lnTo>
                  <a:lnTo>
                    <a:pt x="21506" y="265"/>
                  </a:lnTo>
                  <a:lnTo>
                    <a:pt x="6148" y="265"/>
                  </a:lnTo>
                  <a:cubicBezTo>
                    <a:pt x="2815" y="265"/>
                    <a:pt x="106" y="7873"/>
                    <a:pt x="106" y="17234"/>
                  </a:cubicBezTo>
                  <a:lnTo>
                    <a:pt x="106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2F1CD04B-7ADB-4065-BDD5-31947D1F6AA1}"/>
                </a:ext>
              </a:extLst>
            </p:cNvPr>
            <p:cNvSpPr/>
            <p:nvPr/>
          </p:nvSpPr>
          <p:spPr>
            <a:xfrm>
              <a:off x="1399920" y="1817007"/>
              <a:ext cx="2628900" cy="153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1" y="21297"/>
                  </a:moveTo>
                  <a:lnTo>
                    <a:pt x="0" y="6992"/>
                  </a:lnTo>
                  <a:lnTo>
                    <a:pt x="21600" y="0"/>
                  </a:lnTo>
                  <a:lnTo>
                    <a:pt x="19805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F1CD8F6-0035-4141-A449-D1F07F7EDF2D}"/>
                </a:ext>
              </a:extLst>
            </p:cNvPr>
            <p:cNvSpPr txBox="1"/>
            <p:nvPr/>
          </p:nvSpPr>
          <p:spPr>
            <a:xfrm>
              <a:off x="2337718" y="154032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F84715D0-5899-40F3-8AF2-6C66200E53A3}"/>
              </a:ext>
            </a:extLst>
          </p:cNvPr>
          <p:cNvSpPr txBox="1"/>
          <p:nvPr/>
        </p:nvSpPr>
        <p:spPr>
          <a:xfrm>
            <a:off x="1602187" y="2153394"/>
            <a:ext cx="2075916" cy="107721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srgbClr val="4CC1EF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Temporal Sequence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C47FAF0-8548-4A72-AF8E-A44B985FD12A}"/>
              </a:ext>
            </a:extLst>
          </p:cNvPr>
          <p:cNvSpPr txBox="1"/>
          <p:nvPr/>
        </p:nvSpPr>
        <p:spPr>
          <a:xfrm>
            <a:off x="476504" y="4806043"/>
            <a:ext cx="1833241" cy="107721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Deals with the time order of events—the cause must occur before the effect.</a:t>
            </a:r>
            <a:endParaRPr kumimoji="0" lang="en-US" sz="1600" b="1" i="0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D83903-7C8D-44D6-800A-7DB306A786A2}"/>
              </a:ext>
            </a:extLst>
          </p:cNvPr>
          <p:cNvGrpSpPr/>
          <p:nvPr/>
        </p:nvGrpSpPr>
        <p:grpSpPr>
          <a:xfrm>
            <a:off x="4781550" y="1347106"/>
            <a:ext cx="2628900" cy="3587724"/>
            <a:chOff x="4781550" y="1347106"/>
            <a:chExt cx="2628900" cy="3587724"/>
          </a:xfrm>
        </p:grpSpPr>
        <p:sp>
          <p:nvSpPr>
            <p:cNvPr id="50" name="Triangle">
              <a:extLst>
                <a:ext uri="{FF2B5EF4-FFF2-40B4-BE49-F238E27FC236}">
                  <a16:creationId xmlns:a16="http://schemas.microsoft.com/office/drawing/2014/main" id="{DF08A58F-88F6-4854-9C55-C0100216DB34}"/>
                </a:ext>
              </a:extLst>
            </p:cNvPr>
            <p:cNvSpPr/>
            <p:nvPr/>
          </p:nvSpPr>
          <p:spPr>
            <a:xfrm>
              <a:off x="6998969" y="1686197"/>
              <a:ext cx="411481" cy="47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5974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Triangle">
              <a:extLst>
                <a:ext uri="{FF2B5EF4-FFF2-40B4-BE49-F238E27FC236}">
                  <a16:creationId xmlns:a16="http://schemas.microsoft.com/office/drawing/2014/main" id="{90BE8F53-035A-473E-A906-953D434716C1}"/>
                </a:ext>
              </a:extLst>
            </p:cNvPr>
            <p:cNvSpPr/>
            <p:nvPr/>
          </p:nvSpPr>
          <p:spPr>
            <a:xfrm>
              <a:off x="4872831" y="2977469"/>
              <a:ext cx="279400" cy="579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3216"/>
                  </a:move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159DC324-BF18-4320-828D-2423631AA50D}"/>
                </a:ext>
              </a:extLst>
            </p:cNvPr>
            <p:cNvSpPr/>
            <p:nvPr/>
          </p:nvSpPr>
          <p:spPr>
            <a:xfrm>
              <a:off x="5858509" y="3428609"/>
              <a:ext cx="984250" cy="1506221"/>
            </a:xfrm>
            <a:custGeom>
              <a:avLst/>
              <a:gdLst>
                <a:gd name="connsiteX0" fmla="*/ 0 w 21600"/>
                <a:gd name="connsiteY0" fmla="*/ 21600 h 21600"/>
                <a:gd name="connsiteX1" fmla="*/ 21600 w 21600"/>
                <a:gd name="connsiteY1" fmla="*/ 13313 h 21600"/>
                <a:gd name="connsiteX2" fmla="*/ 0 w 21600"/>
                <a:gd name="connsiteY2" fmla="*/ 0 h 21600"/>
                <a:gd name="connsiteX3" fmla="*/ 0 w 21600"/>
                <a:gd name="connsiteY3" fmla="*/ 2160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21600" y="13313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CDC76AE8-9859-44BA-B22C-92215202BB3D}"/>
                </a:ext>
              </a:extLst>
            </p:cNvPr>
            <p:cNvSpPr/>
            <p:nvPr/>
          </p:nvSpPr>
          <p:spPr>
            <a:xfrm>
              <a:off x="5022849" y="2956831"/>
              <a:ext cx="1819910" cy="1400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314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Shape">
              <a:extLst>
                <a:ext uri="{FF2B5EF4-FFF2-40B4-BE49-F238E27FC236}">
                  <a16:creationId xmlns:a16="http://schemas.microsoft.com/office/drawing/2014/main" id="{26CEF9E5-FC14-4A67-A4F8-09FC2B262D13}"/>
                </a:ext>
              </a:extLst>
            </p:cNvPr>
            <p:cNvSpPr/>
            <p:nvPr/>
          </p:nvSpPr>
          <p:spPr>
            <a:xfrm>
              <a:off x="5022850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rgbClr val="EF8BB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Shape">
              <a:extLst>
                <a:ext uri="{FF2B5EF4-FFF2-40B4-BE49-F238E27FC236}">
                  <a16:creationId xmlns:a16="http://schemas.microsoft.com/office/drawing/2014/main" id="{AD35F683-72BD-4B05-B002-C2A6EF01A77F}"/>
                </a:ext>
              </a:extLst>
            </p:cNvPr>
            <p:cNvSpPr/>
            <p:nvPr/>
          </p:nvSpPr>
          <p:spPr>
            <a:xfrm>
              <a:off x="5022850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Shape">
              <a:extLst>
                <a:ext uri="{FF2B5EF4-FFF2-40B4-BE49-F238E27FC236}">
                  <a16:creationId xmlns:a16="http://schemas.microsoft.com/office/drawing/2014/main" id="{58145DE4-8B93-4A5C-8282-54CA12E14355}"/>
                </a:ext>
              </a:extLst>
            </p:cNvPr>
            <p:cNvSpPr/>
            <p:nvPr/>
          </p:nvSpPr>
          <p:spPr>
            <a:xfrm>
              <a:off x="4870449" y="1347106"/>
              <a:ext cx="2329181" cy="82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4" y="21600"/>
                  </a:moveTo>
                  <a:lnTo>
                    <a:pt x="0" y="21600"/>
                  </a:lnTo>
                  <a:lnTo>
                    <a:pt x="0" y="17234"/>
                  </a:lnTo>
                  <a:cubicBezTo>
                    <a:pt x="0" y="7740"/>
                    <a:pt x="2756" y="0"/>
                    <a:pt x="6136" y="0"/>
                  </a:cubicBezTo>
                  <a:lnTo>
                    <a:pt x="21600" y="0"/>
                  </a:lnTo>
                  <a:lnTo>
                    <a:pt x="21600" y="7740"/>
                  </a:lnTo>
                  <a:lnTo>
                    <a:pt x="21506" y="7740"/>
                  </a:lnTo>
                  <a:lnTo>
                    <a:pt x="21506" y="265"/>
                  </a:lnTo>
                  <a:lnTo>
                    <a:pt x="6148" y="265"/>
                  </a:lnTo>
                  <a:cubicBezTo>
                    <a:pt x="2815" y="265"/>
                    <a:pt x="106" y="7873"/>
                    <a:pt x="106" y="17234"/>
                  </a:cubicBezTo>
                  <a:lnTo>
                    <a:pt x="106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Shape">
              <a:extLst>
                <a:ext uri="{FF2B5EF4-FFF2-40B4-BE49-F238E27FC236}">
                  <a16:creationId xmlns:a16="http://schemas.microsoft.com/office/drawing/2014/main" id="{B2135F63-9C5D-4DE0-8E74-EE946B0E950A}"/>
                </a:ext>
              </a:extLst>
            </p:cNvPr>
            <p:cNvSpPr/>
            <p:nvPr/>
          </p:nvSpPr>
          <p:spPr>
            <a:xfrm>
              <a:off x="4781550" y="1817007"/>
              <a:ext cx="2628900" cy="153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1" y="21297"/>
                  </a:moveTo>
                  <a:lnTo>
                    <a:pt x="0" y="6992"/>
                  </a:lnTo>
                  <a:lnTo>
                    <a:pt x="21600" y="0"/>
                  </a:lnTo>
                  <a:lnTo>
                    <a:pt x="19805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147EDF7-54BB-4748-A59D-BE2434E498A9}"/>
                </a:ext>
              </a:extLst>
            </p:cNvPr>
            <p:cNvSpPr txBox="1"/>
            <p:nvPr/>
          </p:nvSpPr>
          <p:spPr>
            <a:xfrm>
              <a:off x="5719348" y="154032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7056B726-C2A8-4044-AEED-681C29E0428E}"/>
              </a:ext>
            </a:extLst>
          </p:cNvPr>
          <p:cNvSpPr txBox="1"/>
          <p:nvPr/>
        </p:nvSpPr>
        <p:spPr>
          <a:xfrm>
            <a:off x="5001427" y="2296153"/>
            <a:ext cx="2075916" cy="95410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1">
                <a:ln>
                  <a:noFill/>
                </a:ln>
                <a:solidFill>
                  <a:srgbClr val="FFCC4C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Concomitant Variance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05CCE30-0A72-4986-972E-51284949C47B}"/>
              </a:ext>
            </a:extLst>
          </p:cNvPr>
          <p:cNvSpPr txBox="1"/>
          <p:nvPr/>
        </p:nvSpPr>
        <p:spPr>
          <a:xfrm>
            <a:off x="3795397" y="4806043"/>
            <a:ext cx="1833241" cy="107721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Occurs when two events “covary,” meaning they vary systematically</a:t>
            </a:r>
            <a:endParaRPr kumimoji="0" lang="en-US" sz="1600" b="1" i="0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9D9265-BE3C-49F8-9022-8818E2019F50}"/>
              </a:ext>
            </a:extLst>
          </p:cNvPr>
          <p:cNvGrpSpPr/>
          <p:nvPr/>
        </p:nvGrpSpPr>
        <p:grpSpPr>
          <a:xfrm>
            <a:off x="8159595" y="1347106"/>
            <a:ext cx="2628900" cy="3587724"/>
            <a:chOff x="8159595" y="1347106"/>
            <a:chExt cx="2628900" cy="3587724"/>
          </a:xfrm>
        </p:grpSpPr>
        <p:sp>
          <p:nvSpPr>
            <p:cNvPr id="65" name="Triangle">
              <a:extLst>
                <a:ext uri="{FF2B5EF4-FFF2-40B4-BE49-F238E27FC236}">
                  <a16:creationId xmlns:a16="http://schemas.microsoft.com/office/drawing/2014/main" id="{B399D31B-6598-4C89-BF6E-8E41676C992A}"/>
                </a:ext>
              </a:extLst>
            </p:cNvPr>
            <p:cNvSpPr/>
            <p:nvPr/>
          </p:nvSpPr>
          <p:spPr>
            <a:xfrm>
              <a:off x="10377014" y="1686197"/>
              <a:ext cx="411481" cy="47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5974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Triangle">
              <a:extLst>
                <a:ext uri="{FF2B5EF4-FFF2-40B4-BE49-F238E27FC236}">
                  <a16:creationId xmlns:a16="http://schemas.microsoft.com/office/drawing/2014/main" id="{80CCB64F-C23A-4159-BF65-3D7CF84A46B7}"/>
                </a:ext>
              </a:extLst>
            </p:cNvPr>
            <p:cNvSpPr/>
            <p:nvPr/>
          </p:nvSpPr>
          <p:spPr>
            <a:xfrm>
              <a:off x="8250876" y="2977469"/>
              <a:ext cx="279400" cy="579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3216"/>
                  </a:move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Shape">
              <a:extLst>
                <a:ext uri="{FF2B5EF4-FFF2-40B4-BE49-F238E27FC236}">
                  <a16:creationId xmlns:a16="http://schemas.microsoft.com/office/drawing/2014/main" id="{E9F50689-99E5-484A-A802-76D6355201C0}"/>
                </a:ext>
              </a:extLst>
            </p:cNvPr>
            <p:cNvSpPr/>
            <p:nvPr/>
          </p:nvSpPr>
          <p:spPr>
            <a:xfrm>
              <a:off x="9236554" y="3428609"/>
              <a:ext cx="984250" cy="1506221"/>
            </a:xfrm>
            <a:custGeom>
              <a:avLst/>
              <a:gdLst>
                <a:gd name="connsiteX0" fmla="*/ 0 w 21600"/>
                <a:gd name="connsiteY0" fmla="*/ 21600 h 21600"/>
                <a:gd name="connsiteX1" fmla="*/ 21600 w 21600"/>
                <a:gd name="connsiteY1" fmla="*/ 13313 h 21600"/>
                <a:gd name="connsiteX2" fmla="*/ 0 w 21600"/>
                <a:gd name="connsiteY2" fmla="*/ 0 h 21600"/>
                <a:gd name="connsiteX3" fmla="*/ 0 w 21600"/>
                <a:gd name="connsiteY3" fmla="*/ 2160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21600" y="13313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Shape">
              <a:extLst>
                <a:ext uri="{FF2B5EF4-FFF2-40B4-BE49-F238E27FC236}">
                  <a16:creationId xmlns:a16="http://schemas.microsoft.com/office/drawing/2014/main" id="{47F9D9AB-2058-45A4-97E6-E152A9D5AEF2}"/>
                </a:ext>
              </a:extLst>
            </p:cNvPr>
            <p:cNvSpPr/>
            <p:nvPr/>
          </p:nvSpPr>
          <p:spPr>
            <a:xfrm>
              <a:off x="8400894" y="2956831"/>
              <a:ext cx="1819910" cy="1400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314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Shape">
              <a:extLst>
                <a:ext uri="{FF2B5EF4-FFF2-40B4-BE49-F238E27FC236}">
                  <a16:creationId xmlns:a16="http://schemas.microsoft.com/office/drawing/2014/main" id="{926054E9-72BB-4A40-836C-F6B45026CC47}"/>
                </a:ext>
              </a:extLst>
            </p:cNvPr>
            <p:cNvSpPr/>
            <p:nvPr/>
          </p:nvSpPr>
          <p:spPr>
            <a:xfrm>
              <a:off x="8400895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rgbClr val="EF8BB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Shape">
              <a:extLst>
                <a:ext uri="{FF2B5EF4-FFF2-40B4-BE49-F238E27FC236}">
                  <a16:creationId xmlns:a16="http://schemas.microsoft.com/office/drawing/2014/main" id="{84E55B97-9F36-4DF8-801D-59ABB84932FF}"/>
                </a:ext>
              </a:extLst>
            </p:cNvPr>
            <p:cNvSpPr/>
            <p:nvPr/>
          </p:nvSpPr>
          <p:spPr>
            <a:xfrm>
              <a:off x="8400894" y="1499507"/>
              <a:ext cx="2049779" cy="230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64" y="21600"/>
                  </a:moveTo>
                  <a:lnTo>
                    <a:pt x="0" y="21600"/>
                  </a:lnTo>
                  <a:lnTo>
                    <a:pt x="0" y="5908"/>
                  </a:lnTo>
                  <a:cubicBezTo>
                    <a:pt x="0" y="2639"/>
                    <a:pt x="2984" y="0"/>
                    <a:pt x="6651" y="0"/>
                  </a:cubicBezTo>
                  <a:lnTo>
                    <a:pt x="21600" y="0"/>
                  </a:lnTo>
                  <a:lnTo>
                    <a:pt x="21600" y="19436"/>
                  </a:lnTo>
                  <a:cubicBezTo>
                    <a:pt x="21600" y="20637"/>
                    <a:pt x="20516" y="21600"/>
                    <a:pt x="19164" y="2160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Shape">
              <a:extLst>
                <a:ext uri="{FF2B5EF4-FFF2-40B4-BE49-F238E27FC236}">
                  <a16:creationId xmlns:a16="http://schemas.microsoft.com/office/drawing/2014/main" id="{84B712AF-6270-4FFD-B671-F72CDEB98F8C}"/>
                </a:ext>
              </a:extLst>
            </p:cNvPr>
            <p:cNvSpPr/>
            <p:nvPr/>
          </p:nvSpPr>
          <p:spPr>
            <a:xfrm>
              <a:off x="8248494" y="1347106"/>
              <a:ext cx="2329181" cy="82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4" y="21600"/>
                  </a:moveTo>
                  <a:lnTo>
                    <a:pt x="0" y="21600"/>
                  </a:lnTo>
                  <a:lnTo>
                    <a:pt x="0" y="17234"/>
                  </a:lnTo>
                  <a:cubicBezTo>
                    <a:pt x="0" y="7740"/>
                    <a:pt x="2756" y="0"/>
                    <a:pt x="6136" y="0"/>
                  </a:cubicBezTo>
                  <a:lnTo>
                    <a:pt x="21600" y="0"/>
                  </a:lnTo>
                  <a:lnTo>
                    <a:pt x="21600" y="7740"/>
                  </a:lnTo>
                  <a:lnTo>
                    <a:pt x="21506" y="7740"/>
                  </a:lnTo>
                  <a:lnTo>
                    <a:pt x="21506" y="265"/>
                  </a:lnTo>
                  <a:lnTo>
                    <a:pt x="6148" y="265"/>
                  </a:lnTo>
                  <a:cubicBezTo>
                    <a:pt x="2815" y="265"/>
                    <a:pt x="106" y="7873"/>
                    <a:pt x="106" y="17234"/>
                  </a:cubicBezTo>
                  <a:lnTo>
                    <a:pt x="106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Shape">
              <a:extLst>
                <a:ext uri="{FF2B5EF4-FFF2-40B4-BE49-F238E27FC236}">
                  <a16:creationId xmlns:a16="http://schemas.microsoft.com/office/drawing/2014/main" id="{5AB3D133-639D-4371-8EE6-94AAD1BA3BF1}"/>
                </a:ext>
              </a:extLst>
            </p:cNvPr>
            <p:cNvSpPr/>
            <p:nvPr/>
          </p:nvSpPr>
          <p:spPr>
            <a:xfrm>
              <a:off x="8159595" y="1817007"/>
              <a:ext cx="2628900" cy="153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1" y="21297"/>
                  </a:moveTo>
                  <a:lnTo>
                    <a:pt x="0" y="6992"/>
                  </a:lnTo>
                  <a:lnTo>
                    <a:pt x="21600" y="0"/>
                  </a:lnTo>
                  <a:lnTo>
                    <a:pt x="19805" y="21600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735BCD6-6804-47C3-BF1E-8E1F8A142FBD}"/>
                </a:ext>
              </a:extLst>
            </p:cNvPr>
            <p:cNvSpPr txBox="1"/>
            <p:nvPr/>
          </p:nvSpPr>
          <p:spPr>
            <a:xfrm>
              <a:off x="9097393" y="154032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07E0A691-3408-40D5-A250-FDBC600CDB1D}"/>
              </a:ext>
            </a:extLst>
          </p:cNvPr>
          <p:cNvSpPr txBox="1"/>
          <p:nvPr/>
        </p:nvSpPr>
        <p:spPr>
          <a:xfrm>
            <a:off x="8379472" y="2296153"/>
            <a:ext cx="2075916" cy="95410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1">
                <a:ln>
                  <a:noFill/>
                </a:ln>
                <a:solidFill>
                  <a:srgbClr val="C13018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Nonspurious Association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03C65B8-30BF-42BC-BCC0-C84EC8E51A1C}"/>
              </a:ext>
            </a:extLst>
          </p:cNvPr>
          <p:cNvSpPr txBox="1"/>
          <p:nvPr/>
        </p:nvSpPr>
        <p:spPr>
          <a:xfrm>
            <a:off x="6792723" y="4789178"/>
            <a:ext cx="2306999" cy="1323439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Means any covariation between a cause and an effect is true and not simply due to some other variable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12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2" name="Graphic 111" descr="Stopwatch">
            <a:extLst>
              <a:ext uri="{FF2B5EF4-FFF2-40B4-BE49-F238E27FC236}">
                <a16:creationId xmlns:a16="http://schemas.microsoft.com/office/drawing/2014/main" id="{ED8E5E00-7F83-4603-B550-28E6D7D6BD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28190" y="1620157"/>
            <a:ext cx="491158" cy="491158"/>
          </a:xfrm>
          <a:prstGeom prst="rect">
            <a:avLst/>
          </a:prstGeom>
        </p:spPr>
      </p:pic>
      <p:pic>
        <p:nvPicPr>
          <p:cNvPr id="113" name="Graphic 112" descr="Gears">
            <a:extLst>
              <a:ext uri="{FF2B5EF4-FFF2-40B4-BE49-F238E27FC236}">
                <a16:creationId xmlns:a16="http://schemas.microsoft.com/office/drawing/2014/main" id="{A6587B6C-F4B0-40F4-ACE9-58EF3E8D2D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06235" y="1622496"/>
            <a:ext cx="491158" cy="4911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674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7" grpId="0"/>
      <p:bldP spid="60" grpId="0"/>
      <p:bldP spid="63" grpId="0"/>
      <p:bldP spid="75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8B729-9C1D-4DE5-9C92-199AB746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Causality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88C1-8B71-4D1A-9657-C7055004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Absolute Causality - Means the cause is necessary and sufficient to bring about the effect</a:t>
            </a:r>
          </a:p>
          <a:p>
            <a:r>
              <a:rPr lang="en-US" dirty="0"/>
              <a:t>Conditional Causality - Means that a cause is necessary but not sufficient to bring about an effect.</a:t>
            </a:r>
          </a:p>
          <a:p>
            <a:r>
              <a:rPr lang="en-US" dirty="0"/>
              <a:t>Contributory causality - Means that a cause need be neither necessary nor sufficient to bring about an effect.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C789B27-C06B-4A44-8A3A-88E9395C758C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00809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7933-3BFA-4E3D-89D3-6E2A8721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20709-0EA0-4EC7-A598-F643EF8F2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022"/>
            <a:ext cx="10134600" cy="4825683"/>
          </a:xfrm>
        </p:spPr>
        <p:txBody>
          <a:bodyPr>
            <a:normAutofit/>
          </a:bodyPr>
          <a:lstStyle/>
          <a:p>
            <a:r>
              <a:rPr lang="en-US" sz="2400" dirty="0"/>
              <a:t>Experiments hold the greatest potential for establishing cause-and-effect relationships.</a:t>
            </a:r>
          </a:p>
          <a:p>
            <a:r>
              <a:rPr lang="en-US" sz="2400" dirty="0"/>
              <a:t>Experiment - A carefully controlled study in which the researcher manipulates a proposed cause and observes any corresponding change in the proposed effect.</a:t>
            </a:r>
          </a:p>
          <a:p>
            <a:r>
              <a:rPr lang="en-US" sz="2400" dirty="0"/>
              <a:t>An experimental variable represents the proposed cause and is controlled by the researcher by manipulating it. </a:t>
            </a:r>
          </a:p>
          <a:p>
            <a:r>
              <a:rPr lang="en-US" sz="2400" dirty="0"/>
              <a:t>Manipulation means that the researcher alters the level of the variable in specific increments.</a:t>
            </a:r>
          </a:p>
          <a:p>
            <a:r>
              <a:rPr lang="en-US" sz="2400" dirty="0"/>
              <a:t>Test-marketing is a frequently used form of business experimentation. </a:t>
            </a:r>
          </a:p>
          <a:p>
            <a:r>
              <a:rPr lang="en-US" sz="2400" dirty="0"/>
              <a:t>A test-market is an experiment that is conducted within actual business conditions.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FCC173-4E0E-4A62-B487-72DB3348AB9F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5122" name="Picture 2" descr="Experiments | Ask A Biologist">
            <a:extLst>
              <a:ext uri="{FF2B5EF4-FFF2-40B4-BE49-F238E27FC236}">
                <a16:creationId xmlns:a16="http://schemas.microsoft.com/office/drawing/2014/main" id="{F9A8DBC4-B4DD-4C67-B152-999CE4316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75" y="100830"/>
            <a:ext cx="3952047" cy="153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83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5807</TotalTime>
  <Words>1399</Words>
  <Application>Microsoft Office PowerPoint</Application>
  <PresentationFormat>Widescreen</PresentationFormat>
  <Paragraphs>150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Garamond</vt:lpstr>
      <vt:lpstr>Helvetica</vt:lpstr>
      <vt:lpstr>Open Sans</vt:lpstr>
      <vt:lpstr>Office Theme</vt:lpstr>
      <vt:lpstr>Template PresentationGO</vt:lpstr>
      <vt:lpstr>Business Research Process</vt:lpstr>
      <vt:lpstr>Decision Making</vt:lpstr>
      <vt:lpstr>Absolute ambiguity to complete certainty </vt:lpstr>
      <vt:lpstr>PowerPoint Presentation</vt:lpstr>
      <vt:lpstr>Types of Business Research</vt:lpstr>
      <vt:lpstr>Causality</vt:lpstr>
      <vt:lpstr>Criteria for Causality</vt:lpstr>
      <vt:lpstr>Degree of Causality</vt:lpstr>
      <vt:lpstr>EXPERIMENTS</vt:lpstr>
      <vt:lpstr>Uncertainty Influences the Type of Research</vt:lpstr>
      <vt:lpstr>Stages in the Research Process</vt:lpstr>
      <vt:lpstr>PowerPoint Presentation</vt:lpstr>
      <vt:lpstr>Defining the research objectives</vt:lpstr>
      <vt:lpstr>Defining the research objectives</vt:lpstr>
      <vt:lpstr>Defining the research objectives</vt:lpstr>
      <vt:lpstr>Planning the Research Design</vt:lpstr>
      <vt:lpstr>Sampling</vt:lpstr>
      <vt:lpstr>Gathering Data</vt:lpstr>
      <vt:lpstr>Processing and Analyzing Data</vt:lpstr>
      <vt:lpstr>Drawing Conclusions and Preparing a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Business Research</dc:title>
  <dc:creator>sudhasies@gmail.com</dc:creator>
  <cp:lastModifiedBy>sudhasies@gmail.com</cp:lastModifiedBy>
  <cp:revision>58</cp:revision>
  <dcterms:created xsi:type="dcterms:W3CDTF">2021-08-06T15:34:27Z</dcterms:created>
  <dcterms:modified xsi:type="dcterms:W3CDTF">2021-08-24T04:02:18Z</dcterms:modified>
</cp:coreProperties>
</file>